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9"/>
  </p:notesMasterIdLst>
  <p:sldIdLst>
    <p:sldId id="256" r:id="rId2"/>
    <p:sldId id="258" r:id="rId3"/>
    <p:sldId id="260" r:id="rId4"/>
    <p:sldId id="333" r:id="rId5"/>
    <p:sldId id="264" r:id="rId6"/>
    <p:sldId id="263" r:id="rId7"/>
    <p:sldId id="265" r:id="rId8"/>
    <p:sldId id="266" r:id="rId9"/>
    <p:sldId id="269" r:id="rId10"/>
    <p:sldId id="306" r:id="rId11"/>
    <p:sldId id="270" r:id="rId12"/>
    <p:sldId id="271" r:id="rId13"/>
    <p:sldId id="273" r:id="rId14"/>
    <p:sldId id="274" r:id="rId15"/>
    <p:sldId id="275" r:id="rId16"/>
    <p:sldId id="276" r:id="rId17"/>
    <p:sldId id="277" r:id="rId18"/>
    <p:sldId id="328" r:id="rId19"/>
    <p:sldId id="279" r:id="rId20"/>
    <p:sldId id="281" r:id="rId21"/>
    <p:sldId id="280" r:id="rId22"/>
    <p:sldId id="330" r:id="rId23"/>
    <p:sldId id="331" r:id="rId24"/>
    <p:sldId id="334" r:id="rId25"/>
    <p:sldId id="332" r:id="rId26"/>
    <p:sldId id="283" r:id="rId27"/>
    <p:sldId id="284" r:id="rId28"/>
    <p:sldId id="305" r:id="rId29"/>
    <p:sldId id="285" r:id="rId30"/>
    <p:sldId id="314" r:id="rId31"/>
    <p:sldId id="288" r:id="rId32"/>
    <p:sldId id="289" r:id="rId33"/>
    <p:sldId id="290" r:id="rId34"/>
    <p:sldId id="291" r:id="rId35"/>
    <p:sldId id="292" r:id="rId36"/>
    <p:sldId id="294" r:id="rId37"/>
    <p:sldId id="295" r:id="rId38"/>
    <p:sldId id="296" r:id="rId39"/>
    <p:sldId id="297" r:id="rId40"/>
    <p:sldId id="298" r:id="rId41"/>
    <p:sldId id="299" r:id="rId42"/>
    <p:sldId id="300" r:id="rId43"/>
    <p:sldId id="307" r:id="rId44"/>
    <p:sldId id="326" r:id="rId45"/>
    <p:sldId id="312" r:id="rId46"/>
    <p:sldId id="316" r:id="rId47"/>
    <p:sldId id="317" r:id="rId48"/>
    <p:sldId id="318" r:id="rId49"/>
    <p:sldId id="320" r:id="rId50"/>
    <p:sldId id="321" r:id="rId51"/>
    <p:sldId id="322" r:id="rId52"/>
    <p:sldId id="324" r:id="rId53"/>
    <p:sldId id="325" r:id="rId54"/>
    <p:sldId id="311" r:id="rId55"/>
    <p:sldId id="309" r:id="rId56"/>
    <p:sldId id="310" r:id="rId57"/>
    <p:sldId id="327" r:id="rId5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90" y="-14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B951FCC-418F-4F08-820F-414F6D5B31F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7FB33ADA-40AC-4481-8DB1-9DD522A716C3}">
      <dgm:prSet phldrT="[文本]" custT="1"/>
      <dgm:spPr/>
      <dgm:t>
        <a:bodyPr/>
        <a:lstStyle/>
        <a:p>
          <a:r>
            <a:rPr lang="zh-CN" altLang="en-US" sz="1600" b="1" dirty="0">
              <a:solidFill>
                <a:schemeClr val="bg1"/>
              </a:solidFill>
              <a:latin typeface="微软雅黑" pitchFamily="34" charset="-122"/>
              <a:ea typeface="微软雅黑" pitchFamily="34" charset="-122"/>
            </a:rPr>
            <a:t>一、项目建设情况</a:t>
          </a:r>
          <a:endParaRPr lang="zh-CN" altLang="en-US" sz="1600" dirty="0"/>
        </a:p>
      </dgm:t>
    </dgm:pt>
    <dgm:pt modelId="{0188457B-081F-47F7-8ACC-CF4CA12873BC}" type="parTrans" cxnId="{E35132A4-F8C4-4F1B-8A26-10E50E83E294}">
      <dgm:prSet/>
      <dgm:spPr/>
      <dgm:t>
        <a:bodyPr/>
        <a:lstStyle/>
        <a:p>
          <a:endParaRPr lang="zh-CN" altLang="en-US" sz="2400"/>
        </a:p>
      </dgm:t>
    </dgm:pt>
    <dgm:pt modelId="{A55BC1DE-B283-4315-B5A2-0D75BA91573D}" type="sibTrans" cxnId="{E35132A4-F8C4-4F1B-8A26-10E50E83E294}">
      <dgm:prSet/>
      <dgm:spPr/>
      <dgm:t>
        <a:bodyPr/>
        <a:lstStyle/>
        <a:p>
          <a:endParaRPr lang="zh-CN" altLang="en-US" sz="2400"/>
        </a:p>
      </dgm:t>
    </dgm:pt>
    <dgm:pt modelId="{D47F2A24-0EDA-425A-B6E8-AC77FFC8CBB0}">
      <dgm:prSet phldrT="[文本]" custT="1"/>
      <dgm:spPr/>
      <dgm:t>
        <a:bodyPr/>
        <a:lstStyle/>
        <a:p>
          <a:r>
            <a:rPr lang="zh-CN" altLang="en-US" sz="1600" b="1" dirty="0">
              <a:solidFill>
                <a:schemeClr val="bg1"/>
              </a:solidFill>
              <a:latin typeface="微软雅黑" pitchFamily="34" charset="-122"/>
              <a:ea typeface="微软雅黑" pitchFamily="34" charset="-122"/>
            </a:rPr>
            <a:t>二</a:t>
          </a:r>
          <a:r>
            <a:rPr lang="zh-CN" altLang="en-US" sz="1600" b="1" dirty="0" smtClean="0">
              <a:solidFill>
                <a:schemeClr val="bg1"/>
              </a:solidFill>
              <a:latin typeface="微软雅黑" pitchFamily="34" charset="-122"/>
              <a:ea typeface="微软雅黑" pitchFamily="34" charset="-122"/>
            </a:rPr>
            <a:t>、在线监测系统</a:t>
          </a:r>
          <a:endParaRPr lang="zh-CN" altLang="en-US" sz="1600" dirty="0"/>
        </a:p>
      </dgm:t>
    </dgm:pt>
    <dgm:pt modelId="{0C9946B7-5927-4045-933C-7A63777E0EDB}" type="parTrans" cxnId="{8C04A52F-3B37-4D3A-8473-C02A92AF8074}">
      <dgm:prSet/>
      <dgm:spPr/>
      <dgm:t>
        <a:bodyPr/>
        <a:lstStyle/>
        <a:p>
          <a:endParaRPr lang="zh-CN" altLang="en-US" sz="2400"/>
        </a:p>
      </dgm:t>
    </dgm:pt>
    <dgm:pt modelId="{D3EBD089-5321-4B25-887B-D8B710E64898}" type="sibTrans" cxnId="{8C04A52F-3B37-4D3A-8473-C02A92AF8074}">
      <dgm:prSet/>
      <dgm:spPr/>
      <dgm:t>
        <a:bodyPr/>
        <a:lstStyle/>
        <a:p>
          <a:endParaRPr lang="zh-CN" altLang="en-US" sz="2400"/>
        </a:p>
      </dgm:t>
    </dgm:pt>
    <dgm:pt modelId="{4DDD85B7-B76B-49B9-900A-648E0C30F241}">
      <dgm:prSet phldrT="[文本]" custT="1"/>
      <dgm:spPr/>
      <dgm:t>
        <a:bodyPr/>
        <a:lstStyle/>
        <a:p>
          <a:r>
            <a:rPr lang="zh-CN" altLang="en-US" sz="1600" b="1" dirty="0" smtClean="0">
              <a:solidFill>
                <a:schemeClr val="bg1"/>
              </a:solidFill>
              <a:latin typeface="微软雅黑" pitchFamily="34" charset="-122"/>
              <a:ea typeface="微软雅黑" pitchFamily="34" charset="-122"/>
            </a:rPr>
            <a:t>   四、</a:t>
          </a:r>
          <a:r>
            <a:rPr lang="zh-CN" altLang="en-US" sz="1600" b="1" dirty="0">
              <a:solidFill>
                <a:schemeClr val="bg1"/>
              </a:solidFill>
              <a:latin typeface="微软雅黑" pitchFamily="34" charset="-122"/>
              <a:ea typeface="微软雅黑" pitchFamily="34" charset="-122"/>
            </a:rPr>
            <a:t>数据比对和应用</a:t>
          </a:r>
          <a:endParaRPr lang="zh-CN" altLang="en-US" sz="1600" dirty="0"/>
        </a:p>
      </dgm:t>
    </dgm:pt>
    <dgm:pt modelId="{941D3D72-E13B-4C1E-A635-6A995BA63884}" type="parTrans" cxnId="{684D721D-E78F-416C-9466-E6ADB86AB391}">
      <dgm:prSet/>
      <dgm:spPr/>
      <dgm:t>
        <a:bodyPr/>
        <a:lstStyle/>
        <a:p>
          <a:endParaRPr lang="zh-CN" altLang="en-US" sz="2400"/>
        </a:p>
      </dgm:t>
    </dgm:pt>
    <dgm:pt modelId="{62592A54-592C-4997-941B-E48D15B009E9}" type="sibTrans" cxnId="{684D721D-E78F-416C-9466-E6ADB86AB391}">
      <dgm:prSet/>
      <dgm:spPr/>
      <dgm:t>
        <a:bodyPr/>
        <a:lstStyle/>
        <a:p>
          <a:endParaRPr lang="zh-CN" altLang="en-US" sz="2400"/>
        </a:p>
      </dgm:t>
    </dgm:pt>
    <dgm:pt modelId="{837819F0-342F-4E24-8000-A1300A9B2454}">
      <dgm:prSet phldrT="[文本]" custT="1"/>
      <dgm:spPr/>
      <dgm:t>
        <a:bodyPr/>
        <a:lstStyle/>
        <a:p>
          <a:r>
            <a:rPr lang="zh-CN" altLang="en-US" sz="1600" b="1" dirty="0" smtClean="0">
              <a:solidFill>
                <a:schemeClr val="bg1"/>
              </a:solidFill>
              <a:latin typeface="微软雅黑" pitchFamily="34" charset="-122"/>
              <a:ea typeface="微软雅黑" pitchFamily="34" charset="-122"/>
            </a:rPr>
            <a:t>三、</a:t>
          </a:r>
          <a:r>
            <a:rPr lang="zh-CN" altLang="en-US" sz="1600" b="1" dirty="0">
              <a:solidFill>
                <a:schemeClr val="bg1"/>
              </a:solidFill>
              <a:latin typeface="微软雅黑" pitchFamily="34" charset="-122"/>
              <a:ea typeface="微软雅黑" pitchFamily="34" charset="-122"/>
            </a:rPr>
            <a:t>应用服务平台</a:t>
          </a:r>
          <a:endParaRPr lang="zh-CN" altLang="en-US" sz="1600" dirty="0"/>
        </a:p>
      </dgm:t>
    </dgm:pt>
    <dgm:pt modelId="{665A4955-9717-48C6-B6D8-2BAE62A09F15}" type="parTrans" cxnId="{75093623-6ADA-436E-AD3E-E8EBD2BF091B}">
      <dgm:prSet/>
      <dgm:spPr/>
      <dgm:t>
        <a:bodyPr/>
        <a:lstStyle/>
        <a:p>
          <a:endParaRPr lang="zh-CN" altLang="en-US" sz="2400"/>
        </a:p>
      </dgm:t>
    </dgm:pt>
    <dgm:pt modelId="{4F80E61D-7808-4517-A0BD-B0AED4F43593}" type="sibTrans" cxnId="{75093623-6ADA-436E-AD3E-E8EBD2BF091B}">
      <dgm:prSet/>
      <dgm:spPr/>
      <dgm:t>
        <a:bodyPr/>
        <a:lstStyle/>
        <a:p>
          <a:endParaRPr lang="zh-CN" altLang="en-US" sz="2400"/>
        </a:p>
      </dgm:t>
    </dgm:pt>
    <dgm:pt modelId="{47FA9C34-C2C6-46EC-923F-03B4C4DAD594}" type="pres">
      <dgm:prSet presAssocID="{0B951FCC-418F-4F08-820F-414F6D5B31F7}" presName="diagram" presStyleCnt="0">
        <dgm:presLayoutVars>
          <dgm:chPref val="1"/>
          <dgm:dir/>
          <dgm:animOne val="branch"/>
          <dgm:animLvl val="lvl"/>
          <dgm:resizeHandles val="exact"/>
        </dgm:presLayoutVars>
      </dgm:prSet>
      <dgm:spPr/>
      <dgm:t>
        <a:bodyPr/>
        <a:lstStyle/>
        <a:p>
          <a:endParaRPr lang="zh-CN" altLang="en-US"/>
        </a:p>
      </dgm:t>
    </dgm:pt>
    <dgm:pt modelId="{ED5CBC76-65D9-4D55-A071-F2AD79C20155}" type="pres">
      <dgm:prSet presAssocID="{7FB33ADA-40AC-4481-8DB1-9DD522A716C3}" presName="root1" presStyleCnt="0"/>
      <dgm:spPr/>
    </dgm:pt>
    <dgm:pt modelId="{BB466F13-E975-4ED4-BCF6-4ACE0FE7C4D4}" type="pres">
      <dgm:prSet presAssocID="{7FB33ADA-40AC-4481-8DB1-9DD522A716C3}" presName="LevelOneTextNode" presStyleLbl="node0" presStyleIdx="0" presStyleCnt="4" custScaleX="61349" custScaleY="20374" custLinFactNeighborY="8789">
        <dgm:presLayoutVars>
          <dgm:chPref val="3"/>
        </dgm:presLayoutVars>
      </dgm:prSet>
      <dgm:spPr/>
      <dgm:t>
        <a:bodyPr/>
        <a:lstStyle/>
        <a:p>
          <a:endParaRPr lang="zh-CN" altLang="en-US"/>
        </a:p>
      </dgm:t>
    </dgm:pt>
    <dgm:pt modelId="{E7184355-160A-46BF-9351-2314F422F1E5}" type="pres">
      <dgm:prSet presAssocID="{7FB33ADA-40AC-4481-8DB1-9DD522A716C3}" presName="level2hierChild" presStyleCnt="0"/>
      <dgm:spPr/>
    </dgm:pt>
    <dgm:pt modelId="{A54A0EF3-68AB-4D36-A819-F3FAF66CC699}" type="pres">
      <dgm:prSet presAssocID="{D47F2A24-0EDA-425A-B6E8-AC77FFC8CBB0}" presName="root1" presStyleCnt="0"/>
      <dgm:spPr/>
    </dgm:pt>
    <dgm:pt modelId="{EF464B05-0852-4D6D-942D-05F1C952993B}" type="pres">
      <dgm:prSet presAssocID="{D47F2A24-0EDA-425A-B6E8-AC77FFC8CBB0}" presName="LevelOneTextNode" presStyleLbl="node0" presStyleIdx="1" presStyleCnt="4" custScaleX="61063" custScaleY="20374" custLinFactNeighborX="143" custLinFactNeighborY="2618">
        <dgm:presLayoutVars>
          <dgm:chPref val="3"/>
        </dgm:presLayoutVars>
      </dgm:prSet>
      <dgm:spPr/>
      <dgm:t>
        <a:bodyPr/>
        <a:lstStyle/>
        <a:p>
          <a:endParaRPr lang="zh-CN" altLang="en-US"/>
        </a:p>
      </dgm:t>
    </dgm:pt>
    <dgm:pt modelId="{1A86C5B2-07B6-4CAD-990F-2F4FAC965229}" type="pres">
      <dgm:prSet presAssocID="{D47F2A24-0EDA-425A-B6E8-AC77FFC8CBB0}" presName="level2hierChild" presStyleCnt="0"/>
      <dgm:spPr/>
    </dgm:pt>
    <dgm:pt modelId="{D6C8AE5A-6F9E-4B73-B162-271C7D70C71E}" type="pres">
      <dgm:prSet presAssocID="{837819F0-342F-4E24-8000-A1300A9B2454}" presName="root1" presStyleCnt="0"/>
      <dgm:spPr/>
    </dgm:pt>
    <dgm:pt modelId="{045B89BF-018A-46A2-80DC-DE557E0C315B}" type="pres">
      <dgm:prSet presAssocID="{837819F0-342F-4E24-8000-A1300A9B2454}" presName="LevelOneTextNode" presStyleLbl="node0" presStyleIdx="2" presStyleCnt="4" custScaleX="62292" custScaleY="20374" custLinFactNeighborX="143" custLinFactNeighborY="-3553">
        <dgm:presLayoutVars>
          <dgm:chPref val="3"/>
        </dgm:presLayoutVars>
      </dgm:prSet>
      <dgm:spPr/>
      <dgm:t>
        <a:bodyPr/>
        <a:lstStyle/>
        <a:p>
          <a:endParaRPr lang="zh-CN" altLang="en-US"/>
        </a:p>
      </dgm:t>
    </dgm:pt>
    <dgm:pt modelId="{39164A02-E30A-4406-858F-375C4F6888CA}" type="pres">
      <dgm:prSet presAssocID="{837819F0-342F-4E24-8000-A1300A9B2454}" presName="level2hierChild" presStyleCnt="0"/>
      <dgm:spPr/>
    </dgm:pt>
    <dgm:pt modelId="{574A19C7-6A74-472A-AED8-6A32976BC80A}" type="pres">
      <dgm:prSet presAssocID="{4DDD85B7-B76B-49B9-900A-648E0C30F241}" presName="root1" presStyleCnt="0"/>
      <dgm:spPr/>
    </dgm:pt>
    <dgm:pt modelId="{4DAE1F2B-001D-4EB4-846B-B92398D448EF}" type="pres">
      <dgm:prSet presAssocID="{4DDD85B7-B76B-49B9-900A-648E0C30F241}" presName="LevelOneTextNode" presStyleLbl="node0" presStyleIdx="3" presStyleCnt="4" custScaleX="62292" custScaleY="20374" custLinFactNeighborX="143" custLinFactNeighborY="-13896">
        <dgm:presLayoutVars>
          <dgm:chPref val="3"/>
        </dgm:presLayoutVars>
      </dgm:prSet>
      <dgm:spPr/>
      <dgm:t>
        <a:bodyPr/>
        <a:lstStyle/>
        <a:p>
          <a:endParaRPr lang="zh-CN" altLang="en-US"/>
        </a:p>
      </dgm:t>
    </dgm:pt>
    <dgm:pt modelId="{C2EF630C-42B8-4ED5-AAAB-8AA0EAB2E5C8}" type="pres">
      <dgm:prSet presAssocID="{4DDD85B7-B76B-49B9-900A-648E0C30F241}" presName="level2hierChild" presStyleCnt="0"/>
      <dgm:spPr/>
    </dgm:pt>
  </dgm:ptLst>
  <dgm:cxnLst>
    <dgm:cxn modelId="{8C04A52F-3B37-4D3A-8473-C02A92AF8074}" srcId="{0B951FCC-418F-4F08-820F-414F6D5B31F7}" destId="{D47F2A24-0EDA-425A-B6E8-AC77FFC8CBB0}" srcOrd="1" destOrd="0" parTransId="{0C9946B7-5927-4045-933C-7A63777E0EDB}" sibTransId="{D3EBD089-5321-4B25-887B-D8B710E64898}"/>
    <dgm:cxn modelId="{FC8AD91A-8B60-4687-AA3E-4650E227F415}" type="presOf" srcId="{0B951FCC-418F-4F08-820F-414F6D5B31F7}" destId="{47FA9C34-C2C6-46EC-923F-03B4C4DAD594}" srcOrd="0" destOrd="0" presId="urn:microsoft.com/office/officeart/2005/8/layout/hierarchy2"/>
    <dgm:cxn modelId="{75093623-6ADA-436E-AD3E-E8EBD2BF091B}" srcId="{0B951FCC-418F-4F08-820F-414F6D5B31F7}" destId="{837819F0-342F-4E24-8000-A1300A9B2454}" srcOrd="2" destOrd="0" parTransId="{665A4955-9717-48C6-B6D8-2BAE62A09F15}" sibTransId="{4F80E61D-7808-4517-A0BD-B0AED4F43593}"/>
    <dgm:cxn modelId="{3955100F-9E2A-49E4-8170-B69B8BB76387}" type="presOf" srcId="{7FB33ADA-40AC-4481-8DB1-9DD522A716C3}" destId="{BB466F13-E975-4ED4-BCF6-4ACE0FE7C4D4}" srcOrd="0" destOrd="0" presId="urn:microsoft.com/office/officeart/2005/8/layout/hierarchy2"/>
    <dgm:cxn modelId="{E35132A4-F8C4-4F1B-8A26-10E50E83E294}" srcId="{0B951FCC-418F-4F08-820F-414F6D5B31F7}" destId="{7FB33ADA-40AC-4481-8DB1-9DD522A716C3}" srcOrd="0" destOrd="0" parTransId="{0188457B-081F-47F7-8ACC-CF4CA12873BC}" sibTransId="{A55BC1DE-B283-4315-B5A2-0D75BA91573D}"/>
    <dgm:cxn modelId="{684D721D-E78F-416C-9466-E6ADB86AB391}" srcId="{0B951FCC-418F-4F08-820F-414F6D5B31F7}" destId="{4DDD85B7-B76B-49B9-900A-648E0C30F241}" srcOrd="3" destOrd="0" parTransId="{941D3D72-E13B-4C1E-A635-6A995BA63884}" sibTransId="{62592A54-592C-4997-941B-E48D15B009E9}"/>
    <dgm:cxn modelId="{E5E5A68B-4707-4203-91CB-78AC8BBEC286}" type="presOf" srcId="{4DDD85B7-B76B-49B9-900A-648E0C30F241}" destId="{4DAE1F2B-001D-4EB4-846B-B92398D448EF}" srcOrd="0" destOrd="0" presId="urn:microsoft.com/office/officeart/2005/8/layout/hierarchy2"/>
    <dgm:cxn modelId="{4A136862-A7F5-42BD-9712-9FE8739033A5}" type="presOf" srcId="{D47F2A24-0EDA-425A-B6E8-AC77FFC8CBB0}" destId="{EF464B05-0852-4D6D-942D-05F1C952993B}" srcOrd="0" destOrd="0" presId="urn:microsoft.com/office/officeart/2005/8/layout/hierarchy2"/>
    <dgm:cxn modelId="{08E2ACD1-289F-4EA6-9DE3-FB34B387616D}" type="presOf" srcId="{837819F0-342F-4E24-8000-A1300A9B2454}" destId="{045B89BF-018A-46A2-80DC-DE557E0C315B}" srcOrd="0" destOrd="0" presId="urn:microsoft.com/office/officeart/2005/8/layout/hierarchy2"/>
    <dgm:cxn modelId="{4880CDA3-66BA-44C4-90B4-713E696DF9A2}" type="presParOf" srcId="{47FA9C34-C2C6-46EC-923F-03B4C4DAD594}" destId="{ED5CBC76-65D9-4D55-A071-F2AD79C20155}" srcOrd="0" destOrd="0" presId="urn:microsoft.com/office/officeart/2005/8/layout/hierarchy2"/>
    <dgm:cxn modelId="{EDC72CB3-5777-4B0F-80FE-198F59E4E039}" type="presParOf" srcId="{ED5CBC76-65D9-4D55-A071-F2AD79C20155}" destId="{BB466F13-E975-4ED4-BCF6-4ACE0FE7C4D4}" srcOrd="0" destOrd="0" presId="urn:microsoft.com/office/officeart/2005/8/layout/hierarchy2"/>
    <dgm:cxn modelId="{F85D2857-172A-43B5-A1DD-D64A29ABA328}" type="presParOf" srcId="{ED5CBC76-65D9-4D55-A071-F2AD79C20155}" destId="{E7184355-160A-46BF-9351-2314F422F1E5}" srcOrd="1" destOrd="0" presId="urn:microsoft.com/office/officeart/2005/8/layout/hierarchy2"/>
    <dgm:cxn modelId="{9F91BDA6-706C-4E6B-AF61-03CC5E95284D}" type="presParOf" srcId="{47FA9C34-C2C6-46EC-923F-03B4C4DAD594}" destId="{A54A0EF3-68AB-4D36-A819-F3FAF66CC699}" srcOrd="1" destOrd="0" presId="urn:microsoft.com/office/officeart/2005/8/layout/hierarchy2"/>
    <dgm:cxn modelId="{A441953E-0B2A-4E3C-AFB6-A71489BCAB88}" type="presParOf" srcId="{A54A0EF3-68AB-4D36-A819-F3FAF66CC699}" destId="{EF464B05-0852-4D6D-942D-05F1C952993B}" srcOrd="0" destOrd="0" presId="urn:microsoft.com/office/officeart/2005/8/layout/hierarchy2"/>
    <dgm:cxn modelId="{B0837630-4F1A-4153-964E-9CE1F6F834C8}" type="presParOf" srcId="{A54A0EF3-68AB-4D36-A819-F3FAF66CC699}" destId="{1A86C5B2-07B6-4CAD-990F-2F4FAC965229}" srcOrd="1" destOrd="0" presId="urn:microsoft.com/office/officeart/2005/8/layout/hierarchy2"/>
    <dgm:cxn modelId="{DF7501AB-B0D0-408B-BD96-7E03629CF14D}" type="presParOf" srcId="{47FA9C34-C2C6-46EC-923F-03B4C4DAD594}" destId="{D6C8AE5A-6F9E-4B73-B162-271C7D70C71E}" srcOrd="2" destOrd="0" presId="urn:microsoft.com/office/officeart/2005/8/layout/hierarchy2"/>
    <dgm:cxn modelId="{66512F13-F061-4ACF-B213-B11CEC72D56E}" type="presParOf" srcId="{D6C8AE5A-6F9E-4B73-B162-271C7D70C71E}" destId="{045B89BF-018A-46A2-80DC-DE557E0C315B}" srcOrd="0" destOrd="0" presId="urn:microsoft.com/office/officeart/2005/8/layout/hierarchy2"/>
    <dgm:cxn modelId="{22F682CE-4BC0-455E-988C-652ED3A147FF}" type="presParOf" srcId="{D6C8AE5A-6F9E-4B73-B162-271C7D70C71E}" destId="{39164A02-E30A-4406-858F-375C4F6888CA}" srcOrd="1" destOrd="0" presId="urn:microsoft.com/office/officeart/2005/8/layout/hierarchy2"/>
    <dgm:cxn modelId="{DD467474-754E-43C5-89AF-82AE391ED1AA}" type="presParOf" srcId="{47FA9C34-C2C6-46EC-923F-03B4C4DAD594}" destId="{574A19C7-6A74-472A-AED8-6A32976BC80A}" srcOrd="3" destOrd="0" presId="urn:microsoft.com/office/officeart/2005/8/layout/hierarchy2"/>
    <dgm:cxn modelId="{F762CF93-9FD6-4634-AF4F-7B2625456B64}" type="presParOf" srcId="{574A19C7-6A74-472A-AED8-6A32976BC80A}" destId="{4DAE1F2B-001D-4EB4-846B-B92398D448EF}" srcOrd="0" destOrd="0" presId="urn:microsoft.com/office/officeart/2005/8/layout/hierarchy2"/>
    <dgm:cxn modelId="{27C802B3-161E-4A16-8C82-D32D33C210A2}" type="presParOf" srcId="{574A19C7-6A74-472A-AED8-6A32976BC80A}" destId="{C2EF630C-42B8-4ED5-AAAB-8AA0EAB2E5C8}"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53A1BD-6373-4475-9D6B-F557A016E303}" type="doc">
      <dgm:prSet loTypeId="urn:microsoft.com/office/officeart/2005/8/layout/chevron1" loCatId="process" qsTypeId="urn:microsoft.com/office/officeart/2005/8/quickstyle/simple1#1" qsCatId="simple" csTypeId="urn:microsoft.com/office/officeart/2005/8/colors/accent1_2#1" csCatId="accent1" phldr="1"/>
      <dgm:spPr/>
      <dgm:t>
        <a:bodyPr/>
        <a:lstStyle/>
        <a:p>
          <a:endParaRPr lang="zh-CN" altLang="en-US"/>
        </a:p>
      </dgm:t>
    </dgm:pt>
    <dgm:pt modelId="{2097C76C-9092-485C-85E5-6E25FE636D54}">
      <dgm:prSet phldrT="[文本]" custT="1"/>
      <dgm:spPr>
        <a:solidFill>
          <a:schemeClr val="accent1"/>
        </a:solidFill>
      </dgm:spPr>
      <dgm:t>
        <a:bodyPr/>
        <a:lstStyle/>
        <a:p>
          <a:pPr>
            <a:lnSpc>
              <a:spcPts val="2000"/>
            </a:lnSpc>
            <a:spcAft>
              <a:spcPts val="0"/>
            </a:spcAft>
          </a:pPr>
          <a:r>
            <a:rPr lang="zh-CN" altLang="en-US" sz="1700" b="0" dirty="0">
              <a:effectLst/>
              <a:latin typeface="Hiragino Sans GB W3" pitchFamily="34" charset="-122"/>
              <a:ea typeface="Hiragino Sans GB W3" pitchFamily="34" charset="-122"/>
            </a:rPr>
            <a:t>环境实</a:t>
          </a:r>
          <a:endParaRPr lang="en-US" altLang="zh-CN" sz="1700" b="0" dirty="0">
            <a:effectLst/>
            <a:latin typeface="Hiragino Sans GB W3" pitchFamily="34" charset="-122"/>
            <a:ea typeface="Hiragino Sans GB W3" pitchFamily="34" charset="-122"/>
          </a:endParaRPr>
        </a:p>
        <a:p>
          <a:pPr>
            <a:lnSpc>
              <a:spcPts val="2000"/>
            </a:lnSpc>
            <a:spcAft>
              <a:spcPts val="0"/>
            </a:spcAft>
          </a:pPr>
          <a:r>
            <a:rPr lang="zh-CN" altLang="en-US" sz="1700" b="0" dirty="0">
              <a:effectLst/>
              <a:latin typeface="Hiragino Sans GB W3" pitchFamily="34" charset="-122"/>
              <a:ea typeface="Hiragino Sans GB W3" pitchFamily="34" charset="-122"/>
            </a:rPr>
            <a:t>时监控</a:t>
          </a:r>
        </a:p>
      </dgm:t>
    </dgm:pt>
    <dgm:pt modelId="{664D8FA5-D482-44DD-9145-1F92C2E9BC74}" type="parTrans" cxnId="{5FB5454D-D30E-4680-9E45-E84DE0628BB8}">
      <dgm:prSet/>
      <dgm:spPr/>
      <dgm:t>
        <a:bodyPr/>
        <a:lstStyle/>
        <a:p>
          <a:endParaRPr lang="zh-CN" altLang="en-US"/>
        </a:p>
      </dgm:t>
    </dgm:pt>
    <dgm:pt modelId="{0AC5CDE0-E355-43DA-8732-F852087C2913}" type="sibTrans" cxnId="{5FB5454D-D30E-4680-9E45-E84DE0628BB8}">
      <dgm:prSet/>
      <dgm:spPr/>
      <dgm:t>
        <a:bodyPr/>
        <a:lstStyle/>
        <a:p>
          <a:endParaRPr lang="zh-CN" altLang="en-US"/>
        </a:p>
      </dgm:t>
    </dgm:pt>
    <dgm:pt modelId="{5DF31531-84EA-4F70-AAB3-6D9991545460}">
      <dgm:prSet phldrT="[文本]" custT="1"/>
      <dgm:spPr/>
      <dgm:t>
        <a:bodyPr/>
        <a:lstStyle/>
        <a:p>
          <a:pPr>
            <a:lnSpc>
              <a:spcPts val="2000"/>
            </a:lnSpc>
            <a:spcAft>
              <a:spcPts val="0"/>
            </a:spcAft>
          </a:pPr>
          <a:r>
            <a:rPr lang="zh-CN" altLang="en-US" sz="1700" dirty="0">
              <a:latin typeface="Hiragino Sans GB W3" pitchFamily="34" charset="-122"/>
              <a:ea typeface="Hiragino Sans GB W3" pitchFamily="34" charset="-122"/>
            </a:rPr>
            <a:t>信息产</a:t>
          </a:r>
          <a:endParaRPr lang="en-US" altLang="zh-CN" sz="1700" dirty="0">
            <a:latin typeface="Hiragino Sans GB W3" pitchFamily="34" charset="-122"/>
            <a:ea typeface="Hiragino Sans GB W3" pitchFamily="34" charset="-122"/>
          </a:endParaRPr>
        </a:p>
        <a:p>
          <a:pPr>
            <a:lnSpc>
              <a:spcPts val="2000"/>
            </a:lnSpc>
            <a:spcAft>
              <a:spcPts val="0"/>
            </a:spcAft>
          </a:pPr>
          <a:r>
            <a:rPr lang="zh-CN" altLang="en-US" sz="1700" dirty="0">
              <a:latin typeface="Hiragino Sans GB W3" pitchFamily="34" charset="-122"/>
              <a:ea typeface="Hiragino Sans GB W3" pitchFamily="34" charset="-122"/>
            </a:rPr>
            <a:t>品制作</a:t>
          </a:r>
        </a:p>
      </dgm:t>
    </dgm:pt>
    <dgm:pt modelId="{84E8E811-9E99-4107-9D1F-2C5892F37D6D}" type="parTrans" cxnId="{32146612-02BF-480E-AC3C-C545198305D0}">
      <dgm:prSet/>
      <dgm:spPr/>
      <dgm:t>
        <a:bodyPr/>
        <a:lstStyle/>
        <a:p>
          <a:endParaRPr lang="zh-CN" altLang="en-US"/>
        </a:p>
      </dgm:t>
    </dgm:pt>
    <dgm:pt modelId="{E283A461-3FB5-4B4E-9BCD-80BAA400874B}" type="sibTrans" cxnId="{32146612-02BF-480E-AC3C-C545198305D0}">
      <dgm:prSet/>
      <dgm:spPr/>
      <dgm:t>
        <a:bodyPr/>
        <a:lstStyle/>
        <a:p>
          <a:endParaRPr lang="zh-CN" altLang="en-US"/>
        </a:p>
      </dgm:t>
    </dgm:pt>
    <dgm:pt modelId="{579038B2-C4F8-4DD9-8138-129B80514EE0}">
      <dgm:prSet phldrT="[文本]" custT="1"/>
      <dgm:spPr/>
      <dgm:t>
        <a:bodyPr/>
        <a:lstStyle/>
        <a:p>
          <a:pPr>
            <a:lnSpc>
              <a:spcPts val="2000"/>
            </a:lnSpc>
            <a:spcAft>
              <a:spcPts val="0"/>
            </a:spcAft>
          </a:pPr>
          <a:r>
            <a:rPr lang="zh-CN" altLang="en-US" sz="1700" dirty="0">
              <a:latin typeface="Hiragino Sans GB W3" pitchFamily="34" charset="-122"/>
              <a:ea typeface="Hiragino Sans GB W3" pitchFamily="34" charset="-122"/>
            </a:rPr>
            <a:t>信息产</a:t>
          </a:r>
          <a:endParaRPr lang="en-US" altLang="zh-CN" sz="1700" dirty="0">
            <a:latin typeface="Hiragino Sans GB W3" pitchFamily="34" charset="-122"/>
            <a:ea typeface="Hiragino Sans GB W3" pitchFamily="34" charset="-122"/>
          </a:endParaRPr>
        </a:p>
        <a:p>
          <a:pPr>
            <a:lnSpc>
              <a:spcPts val="2000"/>
            </a:lnSpc>
            <a:spcAft>
              <a:spcPts val="0"/>
            </a:spcAft>
          </a:pPr>
          <a:r>
            <a:rPr lang="zh-CN" altLang="en-US" sz="1700" dirty="0">
              <a:latin typeface="Hiragino Sans GB W3" pitchFamily="34" charset="-122"/>
              <a:ea typeface="Hiragino Sans GB W3" pitchFamily="34" charset="-122"/>
            </a:rPr>
            <a:t>品服务</a:t>
          </a:r>
          <a:endParaRPr lang="en-US" altLang="zh-CN" sz="1700" dirty="0">
            <a:latin typeface="Hiragino Sans GB W3" pitchFamily="34" charset="-122"/>
            <a:ea typeface="Hiragino Sans GB W3" pitchFamily="34" charset="-122"/>
          </a:endParaRPr>
        </a:p>
      </dgm:t>
    </dgm:pt>
    <dgm:pt modelId="{EEBA1E41-5D5E-45A6-93A0-369335281DD2}" type="parTrans" cxnId="{DE1190F7-712E-4099-AA94-D2ADFBAECF8C}">
      <dgm:prSet/>
      <dgm:spPr/>
      <dgm:t>
        <a:bodyPr/>
        <a:lstStyle/>
        <a:p>
          <a:endParaRPr lang="zh-CN" altLang="en-US"/>
        </a:p>
      </dgm:t>
    </dgm:pt>
    <dgm:pt modelId="{16E7B389-083F-4794-8F2D-A916B1A6689E}" type="sibTrans" cxnId="{DE1190F7-712E-4099-AA94-D2ADFBAECF8C}">
      <dgm:prSet/>
      <dgm:spPr/>
      <dgm:t>
        <a:bodyPr/>
        <a:lstStyle/>
        <a:p>
          <a:endParaRPr lang="zh-CN" altLang="en-US"/>
        </a:p>
      </dgm:t>
    </dgm:pt>
    <dgm:pt modelId="{EB98844B-0FE6-4EF8-AE6A-16B0CE82530D}">
      <dgm:prSet phldrT="[文本]" custT="1"/>
      <dgm:spPr>
        <a:solidFill>
          <a:schemeClr val="accent1">
            <a:lumMod val="75000"/>
          </a:schemeClr>
        </a:solidFill>
      </dgm:spPr>
      <dgm:t>
        <a:bodyPr/>
        <a:lstStyle/>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基础数</a:t>
          </a:r>
          <a:endParaRPr lang="en-US" altLang="zh-CN" sz="2000" b="1" dirty="0">
            <a:effectLst>
              <a:outerShdw blurRad="38100" dist="38100" dir="2700000" algn="tl">
                <a:srgbClr val="000000">
                  <a:alpha val="43137"/>
                </a:srgbClr>
              </a:outerShdw>
            </a:effectLst>
            <a:latin typeface="Hiragino Sans GB W3" pitchFamily="34" charset="-122"/>
            <a:ea typeface="Hiragino Sans GB W3" pitchFamily="34" charset="-122"/>
          </a:endParaRPr>
        </a:p>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据积累</a:t>
          </a:r>
        </a:p>
      </dgm:t>
    </dgm:pt>
    <dgm:pt modelId="{83C8F6AC-FD58-453D-843C-0CDC0CB40110}" type="sibTrans" cxnId="{A9745060-83D8-4B60-AC5A-AEE6A9C811E9}">
      <dgm:prSet/>
      <dgm:spPr/>
      <dgm:t>
        <a:bodyPr/>
        <a:lstStyle/>
        <a:p>
          <a:endParaRPr lang="zh-CN" altLang="en-US"/>
        </a:p>
      </dgm:t>
    </dgm:pt>
    <dgm:pt modelId="{EAD7690A-B58B-47F6-AE77-27625A84BB21}" type="parTrans" cxnId="{A9745060-83D8-4B60-AC5A-AEE6A9C811E9}">
      <dgm:prSet/>
      <dgm:spPr/>
      <dgm:t>
        <a:bodyPr/>
        <a:lstStyle/>
        <a:p>
          <a:endParaRPr lang="zh-CN" altLang="en-US"/>
        </a:p>
      </dgm:t>
    </dgm:pt>
    <dgm:pt modelId="{8C4194AA-303A-4864-A8CA-40F5271D73CB}" type="pres">
      <dgm:prSet presAssocID="{8253A1BD-6373-4475-9D6B-F557A016E303}" presName="Name0" presStyleCnt="0">
        <dgm:presLayoutVars>
          <dgm:dir/>
          <dgm:animLvl val="lvl"/>
          <dgm:resizeHandles val="exact"/>
        </dgm:presLayoutVars>
      </dgm:prSet>
      <dgm:spPr/>
      <dgm:t>
        <a:bodyPr/>
        <a:lstStyle/>
        <a:p>
          <a:endParaRPr lang="zh-CN" altLang="en-US"/>
        </a:p>
      </dgm:t>
    </dgm:pt>
    <dgm:pt modelId="{24262FB2-7636-4F8A-8E95-F580A2B89F1C}" type="pres">
      <dgm:prSet presAssocID="{EB98844B-0FE6-4EF8-AE6A-16B0CE82530D}" presName="parTxOnly" presStyleLbl="node1" presStyleIdx="0" presStyleCnt="4" custLinFactNeighborX="-36003" custLinFactNeighborY="850">
        <dgm:presLayoutVars>
          <dgm:chMax val="0"/>
          <dgm:chPref val="0"/>
          <dgm:bulletEnabled val="1"/>
        </dgm:presLayoutVars>
      </dgm:prSet>
      <dgm:spPr/>
      <dgm:t>
        <a:bodyPr/>
        <a:lstStyle/>
        <a:p>
          <a:endParaRPr lang="zh-CN" altLang="en-US"/>
        </a:p>
      </dgm:t>
    </dgm:pt>
    <dgm:pt modelId="{883AF29E-BA8C-44AB-A94A-5AD3E45D3FFB}" type="pres">
      <dgm:prSet presAssocID="{83C8F6AC-FD58-453D-843C-0CDC0CB40110}" presName="parTxOnlySpace" presStyleCnt="0"/>
      <dgm:spPr/>
    </dgm:pt>
    <dgm:pt modelId="{2C1C4D4D-A0ED-4410-A4B7-378CABF068DE}" type="pres">
      <dgm:prSet presAssocID="{2097C76C-9092-485C-85E5-6E25FE636D54}" presName="parTxOnly" presStyleLbl="node1" presStyleIdx="1" presStyleCnt="4" custLinFactNeighborX="-84609">
        <dgm:presLayoutVars>
          <dgm:chMax val="0"/>
          <dgm:chPref val="0"/>
          <dgm:bulletEnabled val="1"/>
        </dgm:presLayoutVars>
      </dgm:prSet>
      <dgm:spPr/>
      <dgm:t>
        <a:bodyPr/>
        <a:lstStyle/>
        <a:p>
          <a:endParaRPr lang="zh-CN" altLang="en-US"/>
        </a:p>
      </dgm:t>
    </dgm:pt>
    <dgm:pt modelId="{2E7C220A-8D54-44AB-8F66-F356B6F19146}" type="pres">
      <dgm:prSet presAssocID="{0AC5CDE0-E355-43DA-8732-F852087C2913}" presName="parTxOnlySpace" presStyleCnt="0"/>
      <dgm:spPr/>
    </dgm:pt>
    <dgm:pt modelId="{C09AC669-3FA1-4448-A55F-59A2D0134846}" type="pres">
      <dgm:prSet presAssocID="{5DF31531-84EA-4F70-AAB3-6D9991545460}" presName="parTxOnly" presStyleLbl="node1" presStyleIdx="2" presStyleCnt="4" custLinFactX="-6808" custLinFactNeighborX="-100000">
        <dgm:presLayoutVars>
          <dgm:chMax val="0"/>
          <dgm:chPref val="0"/>
          <dgm:bulletEnabled val="1"/>
        </dgm:presLayoutVars>
      </dgm:prSet>
      <dgm:spPr/>
      <dgm:t>
        <a:bodyPr/>
        <a:lstStyle/>
        <a:p>
          <a:endParaRPr lang="zh-CN" altLang="en-US"/>
        </a:p>
      </dgm:t>
    </dgm:pt>
    <dgm:pt modelId="{08EE50ED-4FE6-4CFA-9B27-87672621CC13}" type="pres">
      <dgm:prSet presAssocID="{E283A461-3FB5-4B4E-9BCD-80BAA400874B}" presName="parTxOnlySpace" presStyleCnt="0"/>
      <dgm:spPr/>
    </dgm:pt>
    <dgm:pt modelId="{C33D782B-61FD-41D4-AE3C-65A974EDBDBA}" type="pres">
      <dgm:prSet presAssocID="{579038B2-C4F8-4DD9-8138-129B80514EE0}" presName="parTxOnly" presStyleLbl="node1" presStyleIdx="3" presStyleCnt="4" custLinFactX="-15155" custLinFactNeighborX="-100000">
        <dgm:presLayoutVars>
          <dgm:chMax val="0"/>
          <dgm:chPref val="0"/>
          <dgm:bulletEnabled val="1"/>
        </dgm:presLayoutVars>
      </dgm:prSet>
      <dgm:spPr/>
      <dgm:t>
        <a:bodyPr/>
        <a:lstStyle/>
        <a:p>
          <a:endParaRPr lang="zh-CN" altLang="en-US"/>
        </a:p>
      </dgm:t>
    </dgm:pt>
  </dgm:ptLst>
  <dgm:cxnLst>
    <dgm:cxn modelId="{A9745060-83D8-4B60-AC5A-AEE6A9C811E9}" srcId="{8253A1BD-6373-4475-9D6B-F557A016E303}" destId="{EB98844B-0FE6-4EF8-AE6A-16B0CE82530D}" srcOrd="0" destOrd="0" parTransId="{EAD7690A-B58B-47F6-AE77-27625A84BB21}" sibTransId="{83C8F6AC-FD58-453D-843C-0CDC0CB40110}"/>
    <dgm:cxn modelId="{7A73B67A-52A4-4598-8C02-B16A6E58CB1A}" type="presOf" srcId="{8253A1BD-6373-4475-9D6B-F557A016E303}" destId="{8C4194AA-303A-4864-A8CA-40F5271D73CB}" srcOrd="0" destOrd="0" presId="urn:microsoft.com/office/officeart/2005/8/layout/chevron1"/>
    <dgm:cxn modelId="{21F5F546-91F3-4E00-9348-70AB9E0CB3B0}" type="presOf" srcId="{5DF31531-84EA-4F70-AAB3-6D9991545460}" destId="{C09AC669-3FA1-4448-A55F-59A2D0134846}" srcOrd="0" destOrd="0" presId="urn:microsoft.com/office/officeart/2005/8/layout/chevron1"/>
    <dgm:cxn modelId="{5FB5454D-D30E-4680-9E45-E84DE0628BB8}" srcId="{8253A1BD-6373-4475-9D6B-F557A016E303}" destId="{2097C76C-9092-485C-85E5-6E25FE636D54}" srcOrd="1" destOrd="0" parTransId="{664D8FA5-D482-44DD-9145-1F92C2E9BC74}" sibTransId="{0AC5CDE0-E355-43DA-8732-F852087C2913}"/>
    <dgm:cxn modelId="{8E439DC4-4E96-45C5-B8C2-273BBB295459}" type="presOf" srcId="{579038B2-C4F8-4DD9-8138-129B80514EE0}" destId="{C33D782B-61FD-41D4-AE3C-65A974EDBDBA}" srcOrd="0" destOrd="0" presId="urn:microsoft.com/office/officeart/2005/8/layout/chevron1"/>
    <dgm:cxn modelId="{DE1190F7-712E-4099-AA94-D2ADFBAECF8C}" srcId="{8253A1BD-6373-4475-9D6B-F557A016E303}" destId="{579038B2-C4F8-4DD9-8138-129B80514EE0}" srcOrd="3" destOrd="0" parTransId="{EEBA1E41-5D5E-45A6-93A0-369335281DD2}" sibTransId="{16E7B389-083F-4794-8F2D-A916B1A6689E}"/>
    <dgm:cxn modelId="{079D83AF-AC89-4517-9185-D2ABE3063EFD}" type="presOf" srcId="{EB98844B-0FE6-4EF8-AE6A-16B0CE82530D}" destId="{24262FB2-7636-4F8A-8E95-F580A2B89F1C}" srcOrd="0" destOrd="0" presId="urn:microsoft.com/office/officeart/2005/8/layout/chevron1"/>
    <dgm:cxn modelId="{32146612-02BF-480E-AC3C-C545198305D0}" srcId="{8253A1BD-6373-4475-9D6B-F557A016E303}" destId="{5DF31531-84EA-4F70-AAB3-6D9991545460}" srcOrd="2" destOrd="0" parTransId="{84E8E811-9E99-4107-9D1F-2C5892F37D6D}" sibTransId="{E283A461-3FB5-4B4E-9BCD-80BAA400874B}"/>
    <dgm:cxn modelId="{FD1D0FAF-57D9-4EA4-B538-7B55C0EF6C79}" type="presOf" srcId="{2097C76C-9092-485C-85E5-6E25FE636D54}" destId="{2C1C4D4D-A0ED-4410-A4B7-378CABF068DE}" srcOrd="0" destOrd="0" presId="urn:microsoft.com/office/officeart/2005/8/layout/chevron1"/>
    <dgm:cxn modelId="{AF2DE7C6-7CC7-424A-B8AE-D3E39C5B2056}" type="presParOf" srcId="{8C4194AA-303A-4864-A8CA-40F5271D73CB}" destId="{24262FB2-7636-4F8A-8E95-F580A2B89F1C}" srcOrd="0" destOrd="0" presId="urn:microsoft.com/office/officeart/2005/8/layout/chevron1"/>
    <dgm:cxn modelId="{87205175-E8E1-4A92-893C-BCE3A5282D18}" type="presParOf" srcId="{8C4194AA-303A-4864-A8CA-40F5271D73CB}" destId="{883AF29E-BA8C-44AB-A94A-5AD3E45D3FFB}" srcOrd="1" destOrd="0" presId="urn:microsoft.com/office/officeart/2005/8/layout/chevron1"/>
    <dgm:cxn modelId="{59E634AF-3DC8-4303-AB96-7AFE152C0BC9}" type="presParOf" srcId="{8C4194AA-303A-4864-A8CA-40F5271D73CB}" destId="{2C1C4D4D-A0ED-4410-A4B7-378CABF068DE}" srcOrd="2" destOrd="0" presId="urn:microsoft.com/office/officeart/2005/8/layout/chevron1"/>
    <dgm:cxn modelId="{24E7D394-1983-4DBA-AEA5-DA8AA5AD33C0}" type="presParOf" srcId="{8C4194AA-303A-4864-A8CA-40F5271D73CB}" destId="{2E7C220A-8D54-44AB-8F66-F356B6F19146}" srcOrd="3" destOrd="0" presId="urn:microsoft.com/office/officeart/2005/8/layout/chevron1"/>
    <dgm:cxn modelId="{414EB788-2F28-4DCA-92E1-122B5C2A5333}" type="presParOf" srcId="{8C4194AA-303A-4864-A8CA-40F5271D73CB}" destId="{C09AC669-3FA1-4448-A55F-59A2D0134846}" srcOrd="4" destOrd="0" presId="urn:microsoft.com/office/officeart/2005/8/layout/chevron1"/>
    <dgm:cxn modelId="{EF623FF2-7538-45DF-8E51-C854E48A5A7B}" type="presParOf" srcId="{8C4194AA-303A-4864-A8CA-40F5271D73CB}" destId="{08EE50ED-4FE6-4CFA-9B27-87672621CC13}" srcOrd="5" destOrd="0" presId="urn:microsoft.com/office/officeart/2005/8/layout/chevron1"/>
    <dgm:cxn modelId="{0B8567A4-8C08-4C2B-BA0D-383F1A2ABE00}" type="presParOf" srcId="{8C4194AA-303A-4864-A8CA-40F5271D73CB}" destId="{C33D782B-61FD-41D4-AE3C-65A974EDBDBA}"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53A1BD-6373-4475-9D6B-F557A016E303}" type="doc">
      <dgm:prSet loTypeId="urn:microsoft.com/office/officeart/2005/8/layout/chevron1" loCatId="process" qsTypeId="urn:microsoft.com/office/officeart/2005/8/quickstyle/simple1#2" qsCatId="simple" csTypeId="urn:microsoft.com/office/officeart/2005/8/colors/accent1_2#2" csCatId="accent1" phldr="1"/>
      <dgm:spPr/>
      <dgm:t>
        <a:bodyPr/>
        <a:lstStyle/>
        <a:p>
          <a:endParaRPr lang="zh-CN" altLang="en-US"/>
        </a:p>
      </dgm:t>
    </dgm:pt>
    <dgm:pt modelId="{2097C76C-9092-485C-85E5-6E25FE636D54}">
      <dgm:prSet phldrT="[文本]" custT="1"/>
      <dgm:spPr>
        <a:solidFill>
          <a:schemeClr val="accent1">
            <a:lumMod val="75000"/>
          </a:schemeClr>
        </a:solidFill>
      </dgm:spPr>
      <dgm:t>
        <a:bodyPr/>
        <a:lstStyle/>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环境实</a:t>
          </a:r>
          <a:endParaRPr lang="en-US" altLang="zh-CN" sz="2000" b="1" dirty="0">
            <a:effectLst>
              <a:outerShdw blurRad="38100" dist="38100" dir="2700000" algn="tl">
                <a:srgbClr val="000000">
                  <a:alpha val="43137"/>
                </a:srgbClr>
              </a:outerShdw>
            </a:effectLst>
            <a:latin typeface="Hiragino Sans GB W3" pitchFamily="34" charset="-122"/>
            <a:ea typeface="Hiragino Sans GB W3" pitchFamily="34" charset="-122"/>
          </a:endParaRPr>
        </a:p>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时监控</a:t>
          </a:r>
        </a:p>
      </dgm:t>
    </dgm:pt>
    <dgm:pt modelId="{664D8FA5-D482-44DD-9145-1F92C2E9BC74}" type="parTrans" cxnId="{5FB5454D-D30E-4680-9E45-E84DE0628BB8}">
      <dgm:prSet/>
      <dgm:spPr/>
      <dgm:t>
        <a:bodyPr/>
        <a:lstStyle/>
        <a:p>
          <a:endParaRPr lang="zh-CN" altLang="en-US"/>
        </a:p>
      </dgm:t>
    </dgm:pt>
    <dgm:pt modelId="{0AC5CDE0-E355-43DA-8732-F852087C2913}" type="sibTrans" cxnId="{5FB5454D-D30E-4680-9E45-E84DE0628BB8}">
      <dgm:prSet/>
      <dgm:spPr/>
      <dgm:t>
        <a:bodyPr/>
        <a:lstStyle/>
        <a:p>
          <a:endParaRPr lang="zh-CN" altLang="en-US"/>
        </a:p>
      </dgm:t>
    </dgm:pt>
    <dgm:pt modelId="{5DF31531-84EA-4F70-AAB3-6D9991545460}">
      <dgm:prSet phldrT="[文本]" custT="1"/>
      <dgm:spPr/>
      <dgm:t>
        <a:bodyPr/>
        <a:lstStyle/>
        <a:p>
          <a:pPr>
            <a:lnSpc>
              <a:spcPts val="2000"/>
            </a:lnSpc>
            <a:spcAft>
              <a:spcPts val="0"/>
            </a:spcAft>
          </a:pPr>
          <a:r>
            <a:rPr lang="zh-CN" altLang="en-US" sz="1700" dirty="0">
              <a:latin typeface="Hiragino Sans GB W3" pitchFamily="34" charset="-122"/>
              <a:ea typeface="Hiragino Sans GB W3" pitchFamily="34" charset="-122"/>
            </a:rPr>
            <a:t>信息产</a:t>
          </a:r>
          <a:endParaRPr lang="en-US" altLang="zh-CN" sz="1700" dirty="0">
            <a:latin typeface="Hiragino Sans GB W3" pitchFamily="34" charset="-122"/>
            <a:ea typeface="Hiragino Sans GB W3" pitchFamily="34" charset="-122"/>
          </a:endParaRPr>
        </a:p>
        <a:p>
          <a:pPr>
            <a:lnSpc>
              <a:spcPts val="2000"/>
            </a:lnSpc>
            <a:spcAft>
              <a:spcPts val="0"/>
            </a:spcAft>
          </a:pPr>
          <a:r>
            <a:rPr lang="zh-CN" altLang="en-US" sz="1700" dirty="0">
              <a:latin typeface="Hiragino Sans GB W3" pitchFamily="34" charset="-122"/>
              <a:ea typeface="Hiragino Sans GB W3" pitchFamily="34" charset="-122"/>
            </a:rPr>
            <a:t>品制作</a:t>
          </a:r>
        </a:p>
      </dgm:t>
    </dgm:pt>
    <dgm:pt modelId="{84E8E811-9E99-4107-9D1F-2C5892F37D6D}" type="parTrans" cxnId="{32146612-02BF-480E-AC3C-C545198305D0}">
      <dgm:prSet/>
      <dgm:spPr/>
      <dgm:t>
        <a:bodyPr/>
        <a:lstStyle/>
        <a:p>
          <a:endParaRPr lang="zh-CN" altLang="en-US"/>
        </a:p>
      </dgm:t>
    </dgm:pt>
    <dgm:pt modelId="{E283A461-3FB5-4B4E-9BCD-80BAA400874B}" type="sibTrans" cxnId="{32146612-02BF-480E-AC3C-C545198305D0}">
      <dgm:prSet/>
      <dgm:spPr/>
      <dgm:t>
        <a:bodyPr/>
        <a:lstStyle/>
        <a:p>
          <a:endParaRPr lang="zh-CN" altLang="en-US"/>
        </a:p>
      </dgm:t>
    </dgm:pt>
    <dgm:pt modelId="{579038B2-C4F8-4DD9-8138-129B80514EE0}">
      <dgm:prSet phldrT="[文本]" custT="1"/>
      <dgm:spPr/>
      <dgm:t>
        <a:bodyPr/>
        <a:lstStyle/>
        <a:p>
          <a:pPr>
            <a:lnSpc>
              <a:spcPts val="2000"/>
            </a:lnSpc>
            <a:spcAft>
              <a:spcPts val="0"/>
            </a:spcAft>
          </a:pPr>
          <a:r>
            <a:rPr lang="zh-CN" altLang="en-US" sz="1700" dirty="0">
              <a:latin typeface="Hiragino Sans GB W3" pitchFamily="34" charset="-122"/>
              <a:ea typeface="Hiragino Sans GB W3" pitchFamily="34" charset="-122"/>
            </a:rPr>
            <a:t>信息产</a:t>
          </a:r>
          <a:endParaRPr lang="en-US" altLang="zh-CN" sz="1700" dirty="0">
            <a:latin typeface="Hiragino Sans GB W3" pitchFamily="34" charset="-122"/>
            <a:ea typeface="Hiragino Sans GB W3" pitchFamily="34" charset="-122"/>
          </a:endParaRPr>
        </a:p>
        <a:p>
          <a:pPr>
            <a:lnSpc>
              <a:spcPts val="2000"/>
            </a:lnSpc>
            <a:spcAft>
              <a:spcPts val="0"/>
            </a:spcAft>
          </a:pPr>
          <a:r>
            <a:rPr lang="zh-CN" altLang="en-US" sz="1700" dirty="0">
              <a:latin typeface="Hiragino Sans GB W3" pitchFamily="34" charset="-122"/>
              <a:ea typeface="Hiragino Sans GB W3" pitchFamily="34" charset="-122"/>
            </a:rPr>
            <a:t>品服务</a:t>
          </a:r>
          <a:endParaRPr lang="en-US" altLang="zh-CN" sz="1700" dirty="0">
            <a:latin typeface="Hiragino Sans GB W3" pitchFamily="34" charset="-122"/>
            <a:ea typeface="Hiragino Sans GB W3" pitchFamily="34" charset="-122"/>
          </a:endParaRPr>
        </a:p>
      </dgm:t>
    </dgm:pt>
    <dgm:pt modelId="{EEBA1E41-5D5E-45A6-93A0-369335281DD2}" type="parTrans" cxnId="{DE1190F7-712E-4099-AA94-D2ADFBAECF8C}">
      <dgm:prSet/>
      <dgm:spPr/>
      <dgm:t>
        <a:bodyPr/>
        <a:lstStyle/>
        <a:p>
          <a:endParaRPr lang="zh-CN" altLang="en-US"/>
        </a:p>
      </dgm:t>
    </dgm:pt>
    <dgm:pt modelId="{16E7B389-083F-4794-8F2D-A916B1A6689E}" type="sibTrans" cxnId="{DE1190F7-712E-4099-AA94-D2ADFBAECF8C}">
      <dgm:prSet/>
      <dgm:spPr/>
      <dgm:t>
        <a:bodyPr/>
        <a:lstStyle/>
        <a:p>
          <a:endParaRPr lang="zh-CN" altLang="en-US"/>
        </a:p>
      </dgm:t>
    </dgm:pt>
    <dgm:pt modelId="{EB98844B-0FE6-4EF8-AE6A-16B0CE82530D}">
      <dgm:prSet phldrT="[文本]" custT="1"/>
      <dgm:spPr>
        <a:solidFill>
          <a:schemeClr val="accent1"/>
        </a:solidFill>
      </dgm:spPr>
      <dgm:t>
        <a:bodyPr/>
        <a:lstStyle/>
        <a:p>
          <a:pPr>
            <a:lnSpc>
              <a:spcPts val="2000"/>
            </a:lnSpc>
            <a:spcAft>
              <a:spcPts val="0"/>
            </a:spcAft>
          </a:pPr>
          <a:r>
            <a:rPr lang="zh-CN" altLang="en-US" sz="1700" b="0" dirty="0">
              <a:effectLst/>
              <a:latin typeface="Hiragino Sans GB W3" pitchFamily="34" charset="-122"/>
              <a:ea typeface="Hiragino Sans GB W3" pitchFamily="34" charset="-122"/>
            </a:rPr>
            <a:t>基础数</a:t>
          </a:r>
          <a:endParaRPr lang="en-US" altLang="zh-CN" sz="1700" b="0" dirty="0">
            <a:effectLst/>
            <a:latin typeface="Hiragino Sans GB W3" pitchFamily="34" charset="-122"/>
            <a:ea typeface="Hiragino Sans GB W3" pitchFamily="34" charset="-122"/>
          </a:endParaRPr>
        </a:p>
        <a:p>
          <a:pPr>
            <a:lnSpc>
              <a:spcPts val="2000"/>
            </a:lnSpc>
            <a:spcAft>
              <a:spcPts val="0"/>
            </a:spcAft>
          </a:pPr>
          <a:r>
            <a:rPr lang="zh-CN" altLang="en-US" sz="1700" b="0" dirty="0">
              <a:effectLst/>
              <a:latin typeface="Hiragino Sans GB W3" pitchFamily="34" charset="-122"/>
              <a:ea typeface="Hiragino Sans GB W3" pitchFamily="34" charset="-122"/>
            </a:rPr>
            <a:t>据积累</a:t>
          </a:r>
        </a:p>
      </dgm:t>
    </dgm:pt>
    <dgm:pt modelId="{83C8F6AC-FD58-453D-843C-0CDC0CB40110}" type="sibTrans" cxnId="{A9745060-83D8-4B60-AC5A-AEE6A9C811E9}">
      <dgm:prSet/>
      <dgm:spPr/>
      <dgm:t>
        <a:bodyPr/>
        <a:lstStyle/>
        <a:p>
          <a:endParaRPr lang="zh-CN" altLang="en-US"/>
        </a:p>
      </dgm:t>
    </dgm:pt>
    <dgm:pt modelId="{EAD7690A-B58B-47F6-AE77-27625A84BB21}" type="parTrans" cxnId="{A9745060-83D8-4B60-AC5A-AEE6A9C811E9}">
      <dgm:prSet/>
      <dgm:spPr/>
      <dgm:t>
        <a:bodyPr/>
        <a:lstStyle/>
        <a:p>
          <a:endParaRPr lang="zh-CN" altLang="en-US"/>
        </a:p>
      </dgm:t>
    </dgm:pt>
    <dgm:pt modelId="{8C4194AA-303A-4864-A8CA-40F5271D73CB}" type="pres">
      <dgm:prSet presAssocID="{8253A1BD-6373-4475-9D6B-F557A016E303}" presName="Name0" presStyleCnt="0">
        <dgm:presLayoutVars>
          <dgm:dir/>
          <dgm:animLvl val="lvl"/>
          <dgm:resizeHandles val="exact"/>
        </dgm:presLayoutVars>
      </dgm:prSet>
      <dgm:spPr/>
      <dgm:t>
        <a:bodyPr/>
        <a:lstStyle/>
        <a:p>
          <a:endParaRPr lang="zh-CN" altLang="en-US"/>
        </a:p>
      </dgm:t>
    </dgm:pt>
    <dgm:pt modelId="{24262FB2-7636-4F8A-8E95-F580A2B89F1C}" type="pres">
      <dgm:prSet presAssocID="{EB98844B-0FE6-4EF8-AE6A-16B0CE82530D}" presName="parTxOnly" presStyleLbl="node1" presStyleIdx="0" presStyleCnt="4" custLinFactNeighborX="-35727" custLinFactNeighborY="-3">
        <dgm:presLayoutVars>
          <dgm:chMax val="0"/>
          <dgm:chPref val="0"/>
          <dgm:bulletEnabled val="1"/>
        </dgm:presLayoutVars>
      </dgm:prSet>
      <dgm:spPr/>
      <dgm:t>
        <a:bodyPr/>
        <a:lstStyle/>
        <a:p>
          <a:endParaRPr lang="zh-CN" altLang="en-US"/>
        </a:p>
      </dgm:t>
    </dgm:pt>
    <dgm:pt modelId="{883AF29E-BA8C-44AB-A94A-5AD3E45D3FFB}" type="pres">
      <dgm:prSet presAssocID="{83C8F6AC-FD58-453D-843C-0CDC0CB40110}" presName="parTxOnlySpace" presStyleCnt="0"/>
      <dgm:spPr/>
    </dgm:pt>
    <dgm:pt modelId="{2C1C4D4D-A0ED-4410-A4B7-378CABF068DE}" type="pres">
      <dgm:prSet presAssocID="{2097C76C-9092-485C-85E5-6E25FE636D54}" presName="parTxOnly" presStyleLbl="node1" presStyleIdx="1" presStyleCnt="4" custLinFactNeighborX="-84609">
        <dgm:presLayoutVars>
          <dgm:chMax val="0"/>
          <dgm:chPref val="0"/>
          <dgm:bulletEnabled val="1"/>
        </dgm:presLayoutVars>
      </dgm:prSet>
      <dgm:spPr/>
      <dgm:t>
        <a:bodyPr/>
        <a:lstStyle/>
        <a:p>
          <a:endParaRPr lang="zh-CN" altLang="en-US"/>
        </a:p>
      </dgm:t>
    </dgm:pt>
    <dgm:pt modelId="{2E7C220A-8D54-44AB-8F66-F356B6F19146}" type="pres">
      <dgm:prSet presAssocID="{0AC5CDE0-E355-43DA-8732-F852087C2913}" presName="parTxOnlySpace" presStyleCnt="0"/>
      <dgm:spPr/>
    </dgm:pt>
    <dgm:pt modelId="{C09AC669-3FA1-4448-A55F-59A2D0134846}" type="pres">
      <dgm:prSet presAssocID="{5DF31531-84EA-4F70-AAB3-6D9991545460}" presName="parTxOnly" presStyleLbl="node1" presStyleIdx="2" presStyleCnt="4" custLinFactX="-6808" custLinFactNeighborX="-100000">
        <dgm:presLayoutVars>
          <dgm:chMax val="0"/>
          <dgm:chPref val="0"/>
          <dgm:bulletEnabled val="1"/>
        </dgm:presLayoutVars>
      </dgm:prSet>
      <dgm:spPr/>
      <dgm:t>
        <a:bodyPr/>
        <a:lstStyle/>
        <a:p>
          <a:endParaRPr lang="zh-CN" altLang="en-US"/>
        </a:p>
      </dgm:t>
    </dgm:pt>
    <dgm:pt modelId="{08EE50ED-4FE6-4CFA-9B27-87672621CC13}" type="pres">
      <dgm:prSet presAssocID="{E283A461-3FB5-4B4E-9BCD-80BAA400874B}" presName="parTxOnlySpace" presStyleCnt="0"/>
      <dgm:spPr/>
    </dgm:pt>
    <dgm:pt modelId="{C33D782B-61FD-41D4-AE3C-65A974EDBDBA}" type="pres">
      <dgm:prSet presAssocID="{579038B2-C4F8-4DD9-8138-129B80514EE0}" presName="parTxOnly" presStyleLbl="node1" presStyleIdx="3" presStyleCnt="4" custLinFactX="-15155" custLinFactNeighborX="-100000">
        <dgm:presLayoutVars>
          <dgm:chMax val="0"/>
          <dgm:chPref val="0"/>
          <dgm:bulletEnabled val="1"/>
        </dgm:presLayoutVars>
      </dgm:prSet>
      <dgm:spPr/>
      <dgm:t>
        <a:bodyPr/>
        <a:lstStyle/>
        <a:p>
          <a:endParaRPr lang="zh-CN" altLang="en-US"/>
        </a:p>
      </dgm:t>
    </dgm:pt>
  </dgm:ptLst>
  <dgm:cxnLst>
    <dgm:cxn modelId="{A9745060-83D8-4B60-AC5A-AEE6A9C811E9}" srcId="{8253A1BD-6373-4475-9D6B-F557A016E303}" destId="{EB98844B-0FE6-4EF8-AE6A-16B0CE82530D}" srcOrd="0" destOrd="0" parTransId="{EAD7690A-B58B-47F6-AE77-27625A84BB21}" sibTransId="{83C8F6AC-FD58-453D-843C-0CDC0CB40110}"/>
    <dgm:cxn modelId="{5FB5454D-D30E-4680-9E45-E84DE0628BB8}" srcId="{8253A1BD-6373-4475-9D6B-F557A016E303}" destId="{2097C76C-9092-485C-85E5-6E25FE636D54}" srcOrd="1" destOrd="0" parTransId="{664D8FA5-D482-44DD-9145-1F92C2E9BC74}" sibTransId="{0AC5CDE0-E355-43DA-8732-F852087C2913}"/>
    <dgm:cxn modelId="{DE1190F7-712E-4099-AA94-D2ADFBAECF8C}" srcId="{8253A1BD-6373-4475-9D6B-F557A016E303}" destId="{579038B2-C4F8-4DD9-8138-129B80514EE0}" srcOrd="3" destOrd="0" parTransId="{EEBA1E41-5D5E-45A6-93A0-369335281DD2}" sibTransId="{16E7B389-083F-4794-8F2D-A916B1A6689E}"/>
    <dgm:cxn modelId="{237628F8-49E5-42CE-A45B-F2849F2E92C0}" type="presOf" srcId="{EB98844B-0FE6-4EF8-AE6A-16B0CE82530D}" destId="{24262FB2-7636-4F8A-8E95-F580A2B89F1C}" srcOrd="0" destOrd="0" presId="urn:microsoft.com/office/officeart/2005/8/layout/chevron1"/>
    <dgm:cxn modelId="{2B87972E-D1F6-4D39-A875-32552C140FB2}" type="presOf" srcId="{5DF31531-84EA-4F70-AAB3-6D9991545460}" destId="{C09AC669-3FA1-4448-A55F-59A2D0134846}" srcOrd="0" destOrd="0" presId="urn:microsoft.com/office/officeart/2005/8/layout/chevron1"/>
    <dgm:cxn modelId="{649A4195-CF79-470E-96D5-39F1CE62A444}" type="presOf" srcId="{8253A1BD-6373-4475-9D6B-F557A016E303}" destId="{8C4194AA-303A-4864-A8CA-40F5271D73CB}" srcOrd="0" destOrd="0" presId="urn:microsoft.com/office/officeart/2005/8/layout/chevron1"/>
    <dgm:cxn modelId="{32146612-02BF-480E-AC3C-C545198305D0}" srcId="{8253A1BD-6373-4475-9D6B-F557A016E303}" destId="{5DF31531-84EA-4F70-AAB3-6D9991545460}" srcOrd="2" destOrd="0" parTransId="{84E8E811-9E99-4107-9D1F-2C5892F37D6D}" sibTransId="{E283A461-3FB5-4B4E-9BCD-80BAA400874B}"/>
    <dgm:cxn modelId="{2014330C-62CC-4858-9385-7CE2DCD9F11F}" type="presOf" srcId="{579038B2-C4F8-4DD9-8138-129B80514EE0}" destId="{C33D782B-61FD-41D4-AE3C-65A974EDBDBA}" srcOrd="0" destOrd="0" presId="urn:microsoft.com/office/officeart/2005/8/layout/chevron1"/>
    <dgm:cxn modelId="{7F7AC2FB-5F7A-40E5-99B9-97408D64A9C5}" type="presOf" srcId="{2097C76C-9092-485C-85E5-6E25FE636D54}" destId="{2C1C4D4D-A0ED-4410-A4B7-378CABF068DE}" srcOrd="0" destOrd="0" presId="urn:microsoft.com/office/officeart/2005/8/layout/chevron1"/>
    <dgm:cxn modelId="{4C6E4F92-6D56-4F7B-AFF2-8FA0DC46407C}" type="presParOf" srcId="{8C4194AA-303A-4864-A8CA-40F5271D73CB}" destId="{24262FB2-7636-4F8A-8E95-F580A2B89F1C}" srcOrd="0" destOrd="0" presId="urn:microsoft.com/office/officeart/2005/8/layout/chevron1"/>
    <dgm:cxn modelId="{9A075CD0-1A3A-493C-8725-A36DBA886259}" type="presParOf" srcId="{8C4194AA-303A-4864-A8CA-40F5271D73CB}" destId="{883AF29E-BA8C-44AB-A94A-5AD3E45D3FFB}" srcOrd="1" destOrd="0" presId="urn:microsoft.com/office/officeart/2005/8/layout/chevron1"/>
    <dgm:cxn modelId="{3B2D3561-0792-473A-B907-D1D2FC1327EE}" type="presParOf" srcId="{8C4194AA-303A-4864-A8CA-40F5271D73CB}" destId="{2C1C4D4D-A0ED-4410-A4B7-378CABF068DE}" srcOrd="2" destOrd="0" presId="urn:microsoft.com/office/officeart/2005/8/layout/chevron1"/>
    <dgm:cxn modelId="{AC8AF5A4-83B6-4C16-8149-E6DC635709DF}" type="presParOf" srcId="{8C4194AA-303A-4864-A8CA-40F5271D73CB}" destId="{2E7C220A-8D54-44AB-8F66-F356B6F19146}" srcOrd="3" destOrd="0" presId="urn:microsoft.com/office/officeart/2005/8/layout/chevron1"/>
    <dgm:cxn modelId="{4ADDB5D4-272F-4774-AE9B-0D5FFE41F693}" type="presParOf" srcId="{8C4194AA-303A-4864-A8CA-40F5271D73CB}" destId="{C09AC669-3FA1-4448-A55F-59A2D0134846}" srcOrd="4" destOrd="0" presId="urn:microsoft.com/office/officeart/2005/8/layout/chevron1"/>
    <dgm:cxn modelId="{E297674F-26CB-4F93-9DBA-5E4375A68AC1}" type="presParOf" srcId="{8C4194AA-303A-4864-A8CA-40F5271D73CB}" destId="{08EE50ED-4FE6-4CFA-9B27-87672621CC13}" srcOrd="5" destOrd="0" presId="urn:microsoft.com/office/officeart/2005/8/layout/chevron1"/>
    <dgm:cxn modelId="{A2CA457F-DC8D-4943-84A9-D6254C755AA8}" type="presParOf" srcId="{8C4194AA-303A-4864-A8CA-40F5271D73CB}" destId="{C33D782B-61FD-41D4-AE3C-65A974EDBDBA}"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53A1BD-6373-4475-9D6B-F557A016E303}" type="doc">
      <dgm:prSet loTypeId="urn:microsoft.com/office/officeart/2005/8/layout/chevron1" loCatId="process" qsTypeId="urn:microsoft.com/office/officeart/2005/8/quickstyle/simple1#3" qsCatId="simple" csTypeId="urn:microsoft.com/office/officeart/2005/8/colors/accent1_2#3" csCatId="accent1" phldr="1"/>
      <dgm:spPr/>
      <dgm:t>
        <a:bodyPr/>
        <a:lstStyle/>
        <a:p>
          <a:endParaRPr lang="zh-CN" altLang="en-US"/>
        </a:p>
      </dgm:t>
    </dgm:pt>
    <dgm:pt modelId="{2097C76C-9092-485C-85E5-6E25FE636D54}">
      <dgm:prSet phldrT="[文本]" custT="1"/>
      <dgm:spPr>
        <a:solidFill>
          <a:schemeClr val="accent1"/>
        </a:solidFill>
      </dgm:spPr>
      <dgm:t>
        <a:bodyPr/>
        <a:lstStyle/>
        <a:p>
          <a:pPr>
            <a:lnSpc>
              <a:spcPts val="2000"/>
            </a:lnSpc>
            <a:spcAft>
              <a:spcPts val="0"/>
            </a:spcAft>
          </a:pPr>
          <a:r>
            <a:rPr lang="zh-CN" altLang="en-US" sz="2000" b="0" dirty="0">
              <a:effectLst/>
              <a:latin typeface="Hiragino Sans GB W3" pitchFamily="34" charset="-122"/>
              <a:ea typeface="Hiragino Sans GB W3" pitchFamily="34" charset="-122"/>
            </a:rPr>
            <a:t>环境实</a:t>
          </a:r>
          <a:endParaRPr lang="en-US" altLang="zh-CN" sz="2000" b="0" dirty="0">
            <a:effectLst/>
            <a:latin typeface="Hiragino Sans GB W3" pitchFamily="34" charset="-122"/>
            <a:ea typeface="Hiragino Sans GB W3" pitchFamily="34" charset="-122"/>
          </a:endParaRPr>
        </a:p>
        <a:p>
          <a:pPr>
            <a:lnSpc>
              <a:spcPts val="2000"/>
            </a:lnSpc>
            <a:spcAft>
              <a:spcPts val="0"/>
            </a:spcAft>
          </a:pPr>
          <a:r>
            <a:rPr lang="zh-CN" altLang="en-US" sz="2000" b="0" dirty="0">
              <a:effectLst/>
              <a:latin typeface="Hiragino Sans GB W3" pitchFamily="34" charset="-122"/>
              <a:ea typeface="Hiragino Sans GB W3" pitchFamily="34" charset="-122"/>
            </a:rPr>
            <a:t>时监控</a:t>
          </a:r>
        </a:p>
      </dgm:t>
    </dgm:pt>
    <dgm:pt modelId="{664D8FA5-D482-44DD-9145-1F92C2E9BC74}" type="parTrans" cxnId="{5FB5454D-D30E-4680-9E45-E84DE0628BB8}">
      <dgm:prSet/>
      <dgm:spPr/>
      <dgm:t>
        <a:bodyPr/>
        <a:lstStyle/>
        <a:p>
          <a:endParaRPr lang="zh-CN" altLang="en-US"/>
        </a:p>
      </dgm:t>
    </dgm:pt>
    <dgm:pt modelId="{0AC5CDE0-E355-43DA-8732-F852087C2913}" type="sibTrans" cxnId="{5FB5454D-D30E-4680-9E45-E84DE0628BB8}">
      <dgm:prSet/>
      <dgm:spPr/>
      <dgm:t>
        <a:bodyPr/>
        <a:lstStyle/>
        <a:p>
          <a:endParaRPr lang="zh-CN" altLang="en-US"/>
        </a:p>
      </dgm:t>
    </dgm:pt>
    <dgm:pt modelId="{5DF31531-84EA-4F70-AAB3-6D9991545460}">
      <dgm:prSet phldrT="[文本]" custT="1"/>
      <dgm:spPr>
        <a:solidFill>
          <a:schemeClr val="accent1">
            <a:lumMod val="75000"/>
          </a:schemeClr>
        </a:solidFill>
      </dgm:spPr>
      <dgm:t>
        <a:bodyPr/>
        <a:lstStyle/>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信息产</a:t>
          </a:r>
          <a:endParaRPr lang="en-US" altLang="zh-CN" sz="2000" b="1" dirty="0">
            <a:effectLst>
              <a:outerShdw blurRad="38100" dist="38100" dir="2700000" algn="tl">
                <a:srgbClr val="000000">
                  <a:alpha val="43137"/>
                </a:srgbClr>
              </a:outerShdw>
            </a:effectLst>
            <a:latin typeface="Hiragino Sans GB W3" pitchFamily="34" charset="-122"/>
            <a:ea typeface="Hiragino Sans GB W3" pitchFamily="34" charset="-122"/>
          </a:endParaRPr>
        </a:p>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品制作</a:t>
          </a:r>
        </a:p>
      </dgm:t>
    </dgm:pt>
    <dgm:pt modelId="{84E8E811-9E99-4107-9D1F-2C5892F37D6D}" type="parTrans" cxnId="{32146612-02BF-480E-AC3C-C545198305D0}">
      <dgm:prSet/>
      <dgm:spPr/>
      <dgm:t>
        <a:bodyPr/>
        <a:lstStyle/>
        <a:p>
          <a:endParaRPr lang="zh-CN" altLang="en-US"/>
        </a:p>
      </dgm:t>
    </dgm:pt>
    <dgm:pt modelId="{E283A461-3FB5-4B4E-9BCD-80BAA400874B}" type="sibTrans" cxnId="{32146612-02BF-480E-AC3C-C545198305D0}">
      <dgm:prSet/>
      <dgm:spPr/>
      <dgm:t>
        <a:bodyPr/>
        <a:lstStyle/>
        <a:p>
          <a:endParaRPr lang="zh-CN" altLang="en-US"/>
        </a:p>
      </dgm:t>
    </dgm:pt>
    <dgm:pt modelId="{579038B2-C4F8-4DD9-8138-129B80514EE0}">
      <dgm:prSet phldrT="[文本]" custT="1"/>
      <dgm:spPr/>
      <dgm:t>
        <a:bodyPr/>
        <a:lstStyle/>
        <a:p>
          <a:pPr>
            <a:lnSpc>
              <a:spcPts val="2000"/>
            </a:lnSpc>
            <a:spcAft>
              <a:spcPts val="0"/>
            </a:spcAft>
          </a:pPr>
          <a:r>
            <a:rPr lang="zh-CN" altLang="en-US" sz="1700" dirty="0">
              <a:latin typeface="Hiragino Sans GB W3" pitchFamily="34" charset="-122"/>
              <a:ea typeface="Hiragino Sans GB W3" pitchFamily="34" charset="-122"/>
            </a:rPr>
            <a:t>信息产</a:t>
          </a:r>
          <a:endParaRPr lang="en-US" altLang="zh-CN" sz="1700" dirty="0">
            <a:latin typeface="Hiragino Sans GB W3" pitchFamily="34" charset="-122"/>
            <a:ea typeface="Hiragino Sans GB W3" pitchFamily="34" charset="-122"/>
          </a:endParaRPr>
        </a:p>
        <a:p>
          <a:pPr>
            <a:lnSpc>
              <a:spcPts val="2000"/>
            </a:lnSpc>
            <a:spcAft>
              <a:spcPts val="0"/>
            </a:spcAft>
          </a:pPr>
          <a:r>
            <a:rPr lang="zh-CN" altLang="en-US" sz="1700" dirty="0">
              <a:latin typeface="Hiragino Sans GB W3" pitchFamily="34" charset="-122"/>
              <a:ea typeface="Hiragino Sans GB W3" pitchFamily="34" charset="-122"/>
            </a:rPr>
            <a:t>品服务</a:t>
          </a:r>
          <a:endParaRPr lang="en-US" altLang="zh-CN" sz="1700" dirty="0">
            <a:latin typeface="Hiragino Sans GB W3" pitchFamily="34" charset="-122"/>
            <a:ea typeface="Hiragino Sans GB W3" pitchFamily="34" charset="-122"/>
          </a:endParaRPr>
        </a:p>
      </dgm:t>
    </dgm:pt>
    <dgm:pt modelId="{EEBA1E41-5D5E-45A6-93A0-369335281DD2}" type="parTrans" cxnId="{DE1190F7-712E-4099-AA94-D2ADFBAECF8C}">
      <dgm:prSet/>
      <dgm:spPr/>
      <dgm:t>
        <a:bodyPr/>
        <a:lstStyle/>
        <a:p>
          <a:endParaRPr lang="zh-CN" altLang="en-US"/>
        </a:p>
      </dgm:t>
    </dgm:pt>
    <dgm:pt modelId="{16E7B389-083F-4794-8F2D-A916B1A6689E}" type="sibTrans" cxnId="{DE1190F7-712E-4099-AA94-D2ADFBAECF8C}">
      <dgm:prSet/>
      <dgm:spPr/>
      <dgm:t>
        <a:bodyPr/>
        <a:lstStyle/>
        <a:p>
          <a:endParaRPr lang="zh-CN" altLang="en-US"/>
        </a:p>
      </dgm:t>
    </dgm:pt>
    <dgm:pt modelId="{EB98844B-0FE6-4EF8-AE6A-16B0CE82530D}">
      <dgm:prSet phldrT="[文本]" custT="1"/>
      <dgm:spPr>
        <a:solidFill>
          <a:schemeClr val="accent1"/>
        </a:solidFill>
      </dgm:spPr>
      <dgm:t>
        <a:bodyPr/>
        <a:lstStyle/>
        <a:p>
          <a:pPr>
            <a:lnSpc>
              <a:spcPts val="2000"/>
            </a:lnSpc>
            <a:spcAft>
              <a:spcPts val="0"/>
            </a:spcAft>
          </a:pPr>
          <a:r>
            <a:rPr lang="zh-CN" altLang="en-US" sz="1700" b="0" dirty="0">
              <a:effectLst/>
              <a:latin typeface="Hiragino Sans GB W3" pitchFamily="34" charset="-122"/>
              <a:ea typeface="Hiragino Sans GB W3" pitchFamily="34" charset="-122"/>
            </a:rPr>
            <a:t>基础数</a:t>
          </a:r>
          <a:endParaRPr lang="en-US" altLang="zh-CN" sz="1700" b="0" dirty="0">
            <a:effectLst/>
            <a:latin typeface="Hiragino Sans GB W3" pitchFamily="34" charset="-122"/>
            <a:ea typeface="Hiragino Sans GB W3" pitchFamily="34" charset="-122"/>
          </a:endParaRPr>
        </a:p>
        <a:p>
          <a:pPr>
            <a:lnSpc>
              <a:spcPts val="2000"/>
            </a:lnSpc>
            <a:spcAft>
              <a:spcPts val="0"/>
            </a:spcAft>
          </a:pPr>
          <a:r>
            <a:rPr lang="zh-CN" altLang="en-US" sz="1700" b="0" dirty="0">
              <a:effectLst/>
              <a:latin typeface="Hiragino Sans GB W3" pitchFamily="34" charset="-122"/>
              <a:ea typeface="Hiragino Sans GB W3" pitchFamily="34" charset="-122"/>
            </a:rPr>
            <a:t>据积累</a:t>
          </a:r>
        </a:p>
      </dgm:t>
    </dgm:pt>
    <dgm:pt modelId="{83C8F6AC-FD58-453D-843C-0CDC0CB40110}" type="sibTrans" cxnId="{A9745060-83D8-4B60-AC5A-AEE6A9C811E9}">
      <dgm:prSet/>
      <dgm:spPr/>
      <dgm:t>
        <a:bodyPr/>
        <a:lstStyle/>
        <a:p>
          <a:endParaRPr lang="zh-CN" altLang="en-US"/>
        </a:p>
      </dgm:t>
    </dgm:pt>
    <dgm:pt modelId="{EAD7690A-B58B-47F6-AE77-27625A84BB21}" type="parTrans" cxnId="{A9745060-83D8-4B60-AC5A-AEE6A9C811E9}">
      <dgm:prSet/>
      <dgm:spPr/>
      <dgm:t>
        <a:bodyPr/>
        <a:lstStyle/>
        <a:p>
          <a:endParaRPr lang="zh-CN" altLang="en-US"/>
        </a:p>
      </dgm:t>
    </dgm:pt>
    <dgm:pt modelId="{8C4194AA-303A-4864-A8CA-40F5271D73CB}" type="pres">
      <dgm:prSet presAssocID="{8253A1BD-6373-4475-9D6B-F557A016E303}" presName="Name0" presStyleCnt="0">
        <dgm:presLayoutVars>
          <dgm:dir/>
          <dgm:animLvl val="lvl"/>
          <dgm:resizeHandles val="exact"/>
        </dgm:presLayoutVars>
      </dgm:prSet>
      <dgm:spPr/>
      <dgm:t>
        <a:bodyPr/>
        <a:lstStyle/>
        <a:p>
          <a:endParaRPr lang="zh-CN" altLang="en-US"/>
        </a:p>
      </dgm:t>
    </dgm:pt>
    <dgm:pt modelId="{24262FB2-7636-4F8A-8E95-F580A2B89F1C}" type="pres">
      <dgm:prSet presAssocID="{EB98844B-0FE6-4EF8-AE6A-16B0CE82530D}" presName="parTxOnly" presStyleLbl="node1" presStyleIdx="0" presStyleCnt="4" custLinFactNeighborX="-35727" custLinFactNeighborY="-3">
        <dgm:presLayoutVars>
          <dgm:chMax val="0"/>
          <dgm:chPref val="0"/>
          <dgm:bulletEnabled val="1"/>
        </dgm:presLayoutVars>
      </dgm:prSet>
      <dgm:spPr/>
      <dgm:t>
        <a:bodyPr/>
        <a:lstStyle/>
        <a:p>
          <a:endParaRPr lang="zh-CN" altLang="en-US"/>
        </a:p>
      </dgm:t>
    </dgm:pt>
    <dgm:pt modelId="{883AF29E-BA8C-44AB-A94A-5AD3E45D3FFB}" type="pres">
      <dgm:prSet presAssocID="{83C8F6AC-FD58-453D-843C-0CDC0CB40110}" presName="parTxOnlySpace" presStyleCnt="0"/>
      <dgm:spPr/>
    </dgm:pt>
    <dgm:pt modelId="{2C1C4D4D-A0ED-4410-A4B7-378CABF068DE}" type="pres">
      <dgm:prSet presAssocID="{2097C76C-9092-485C-85E5-6E25FE636D54}" presName="parTxOnly" presStyleLbl="node1" presStyleIdx="1" presStyleCnt="4" custLinFactNeighborX="-84609">
        <dgm:presLayoutVars>
          <dgm:chMax val="0"/>
          <dgm:chPref val="0"/>
          <dgm:bulletEnabled val="1"/>
        </dgm:presLayoutVars>
      </dgm:prSet>
      <dgm:spPr/>
      <dgm:t>
        <a:bodyPr/>
        <a:lstStyle/>
        <a:p>
          <a:endParaRPr lang="zh-CN" altLang="en-US"/>
        </a:p>
      </dgm:t>
    </dgm:pt>
    <dgm:pt modelId="{2E7C220A-8D54-44AB-8F66-F356B6F19146}" type="pres">
      <dgm:prSet presAssocID="{0AC5CDE0-E355-43DA-8732-F852087C2913}" presName="parTxOnlySpace" presStyleCnt="0"/>
      <dgm:spPr/>
    </dgm:pt>
    <dgm:pt modelId="{C09AC669-3FA1-4448-A55F-59A2D0134846}" type="pres">
      <dgm:prSet presAssocID="{5DF31531-84EA-4F70-AAB3-6D9991545460}" presName="parTxOnly" presStyleLbl="node1" presStyleIdx="2" presStyleCnt="4" custLinFactX="-6808" custLinFactNeighborX="-100000">
        <dgm:presLayoutVars>
          <dgm:chMax val="0"/>
          <dgm:chPref val="0"/>
          <dgm:bulletEnabled val="1"/>
        </dgm:presLayoutVars>
      </dgm:prSet>
      <dgm:spPr/>
      <dgm:t>
        <a:bodyPr/>
        <a:lstStyle/>
        <a:p>
          <a:endParaRPr lang="zh-CN" altLang="en-US"/>
        </a:p>
      </dgm:t>
    </dgm:pt>
    <dgm:pt modelId="{08EE50ED-4FE6-4CFA-9B27-87672621CC13}" type="pres">
      <dgm:prSet presAssocID="{E283A461-3FB5-4B4E-9BCD-80BAA400874B}" presName="parTxOnlySpace" presStyleCnt="0"/>
      <dgm:spPr/>
    </dgm:pt>
    <dgm:pt modelId="{C33D782B-61FD-41D4-AE3C-65A974EDBDBA}" type="pres">
      <dgm:prSet presAssocID="{579038B2-C4F8-4DD9-8138-129B80514EE0}" presName="parTxOnly" presStyleLbl="node1" presStyleIdx="3" presStyleCnt="4" custLinFactX="-15155" custLinFactNeighborX="-100000">
        <dgm:presLayoutVars>
          <dgm:chMax val="0"/>
          <dgm:chPref val="0"/>
          <dgm:bulletEnabled val="1"/>
        </dgm:presLayoutVars>
      </dgm:prSet>
      <dgm:spPr/>
      <dgm:t>
        <a:bodyPr/>
        <a:lstStyle/>
        <a:p>
          <a:endParaRPr lang="zh-CN" altLang="en-US"/>
        </a:p>
      </dgm:t>
    </dgm:pt>
  </dgm:ptLst>
  <dgm:cxnLst>
    <dgm:cxn modelId="{32146612-02BF-480E-AC3C-C545198305D0}" srcId="{8253A1BD-6373-4475-9D6B-F557A016E303}" destId="{5DF31531-84EA-4F70-AAB3-6D9991545460}" srcOrd="2" destOrd="0" parTransId="{84E8E811-9E99-4107-9D1F-2C5892F37D6D}" sibTransId="{E283A461-3FB5-4B4E-9BCD-80BAA400874B}"/>
    <dgm:cxn modelId="{DE1190F7-712E-4099-AA94-D2ADFBAECF8C}" srcId="{8253A1BD-6373-4475-9D6B-F557A016E303}" destId="{579038B2-C4F8-4DD9-8138-129B80514EE0}" srcOrd="3" destOrd="0" parTransId="{EEBA1E41-5D5E-45A6-93A0-369335281DD2}" sibTransId="{16E7B389-083F-4794-8F2D-A916B1A6689E}"/>
    <dgm:cxn modelId="{A1BC4ABF-76D5-47CE-A8A1-B8D3452751C0}" type="presOf" srcId="{EB98844B-0FE6-4EF8-AE6A-16B0CE82530D}" destId="{24262FB2-7636-4F8A-8E95-F580A2B89F1C}" srcOrd="0" destOrd="0" presId="urn:microsoft.com/office/officeart/2005/8/layout/chevron1"/>
    <dgm:cxn modelId="{DB0D9D68-5AC8-46E4-9593-152F29DDE9F4}" type="presOf" srcId="{579038B2-C4F8-4DD9-8138-129B80514EE0}" destId="{C33D782B-61FD-41D4-AE3C-65A974EDBDBA}" srcOrd="0" destOrd="0" presId="urn:microsoft.com/office/officeart/2005/8/layout/chevron1"/>
    <dgm:cxn modelId="{A531EC23-B533-4F09-9886-7B536A47EF25}" type="presOf" srcId="{8253A1BD-6373-4475-9D6B-F557A016E303}" destId="{8C4194AA-303A-4864-A8CA-40F5271D73CB}" srcOrd="0" destOrd="0" presId="urn:microsoft.com/office/officeart/2005/8/layout/chevron1"/>
    <dgm:cxn modelId="{C8C102AE-4121-46E7-93AB-3453F719B28C}" type="presOf" srcId="{2097C76C-9092-485C-85E5-6E25FE636D54}" destId="{2C1C4D4D-A0ED-4410-A4B7-378CABF068DE}" srcOrd="0" destOrd="0" presId="urn:microsoft.com/office/officeart/2005/8/layout/chevron1"/>
    <dgm:cxn modelId="{5FB5454D-D30E-4680-9E45-E84DE0628BB8}" srcId="{8253A1BD-6373-4475-9D6B-F557A016E303}" destId="{2097C76C-9092-485C-85E5-6E25FE636D54}" srcOrd="1" destOrd="0" parTransId="{664D8FA5-D482-44DD-9145-1F92C2E9BC74}" sibTransId="{0AC5CDE0-E355-43DA-8732-F852087C2913}"/>
    <dgm:cxn modelId="{A9745060-83D8-4B60-AC5A-AEE6A9C811E9}" srcId="{8253A1BD-6373-4475-9D6B-F557A016E303}" destId="{EB98844B-0FE6-4EF8-AE6A-16B0CE82530D}" srcOrd="0" destOrd="0" parTransId="{EAD7690A-B58B-47F6-AE77-27625A84BB21}" sibTransId="{83C8F6AC-FD58-453D-843C-0CDC0CB40110}"/>
    <dgm:cxn modelId="{1C7525D3-DF01-45CD-996B-73EE118C1286}" type="presOf" srcId="{5DF31531-84EA-4F70-AAB3-6D9991545460}" destId="{C09AC669-3FA1-4448-A55F-59A2D0134846}" srcOrd="0" destOrd="0" presId="urn:microsoft.com/office/officeart/2005/8/layout/chevron1"/>
    <dgm:cxn modelId="{0D11BB89-1E00-4629-93C4-34A1D64E4507}" type="presParOf" srcId="{8C4194AA-303A-4864-A8CA-40F5271D73CB}" destId="{24262FB2-7636-4F8A-8E95-F580A2B89F1C}" srcOrd="0" destOrd="0" presId="urn:microsoft.com/office/officeart/2005/8/layout/chevron1"/>
    <dgm:cxn modelId="{0136D6AD-BBE8-4743-8DB7-054DB485547F}" type="presParOf" srcId="{8C4194AA-303A-4864-A8CA-40F5271D73CB}" destId="{883AF29E-BA8C-44AB-A94A-5AD3E45D3FFB}" srcOrd="1" destOrd="0" presId="urn:microsoft.com/office/officeart/2005/8/layout/chevron1"/>
    <dgm:cxn modelId="{65BB22DC-9ABC-40CA-8E73-ECA550E7476B}" type="presParOf" srcId="{8C4194AA-303A-4864-A8CA-40F5271D73CB}" destId="{2C1C4D4D-A0ED-4410-A4B7-378CABF068DE}" srcOrd="2" destOrd="0" presId="urn:microsoft.com/office/officeart/2005/8/layout/chevron1"/>
    <dgm:cxn modelId="{D7F6EAE8-14CE-4E54-AC7E-82490A0115BE}" type="presParOf" srcId="{8C4194AA-303A-4864-A8CA-40F5271D73CB}" destId="{2E7C220A-8D54-44AB-8F66-F356B6F19146}" srcOrd="3" destOrd="0" presId="urn:microsoft.com/office/officeart/2005/8/layout/chevron1"/>
    <dgm:cxn modelId="{24A22636-5722-4AC7-9EED-08FEC6954F4E}" type="presParOf" srcId="{8C4194AA-303A-4864-A8CA-40F5271D73CB}" destId="{C09AC669-3FA1-4448-A55F-59A2D0134846}" srcOrd="4" destOrd="0" presId="urn:microsoft.com/office/officeart/2005/8/layout/chevron1"/>
    <dgm:cxn modelId="{FC588F6F-A03B-405C-9368-2582AB7778E3}" type="presParOf" srcId="{8C4194AA-303A-4864-A8CA-40F5271D73CB}" destId="{08EE50ED-4FE6-4CFA-9B27-87672621CC13}" srcOrd="5" destOrd="0" presId="urn:microsoft.com/office/officeart/2005/8/layout/chevron1"/>
    <dgm:cxn modelId="{D2ABF48F-6DAE-4F43-ADF1-CAF9C72F5150}" type="presParOf" srcId="{8C4194AA-303A-4864-A8CA-40F5271D73CB}" destId="{C33D782B-61FD-41D4-AE3C-65A974EDBDBA}"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53A1BD-6373-4475-9D6B-F557A016E303}" type="doc">
      <dgm:prSet loTypeId="urn:microsoft.com/office/officeart/2005/8/layout/chevron1" loCatId="process" qsTypeId="urn:microsoft.com/office/officeart/2005/8/quickstyle/simple1#4" qsCatId="simple" csTypeId="urn:microsoft.com/office/officeart/2005/8/colors/accent1_2#4" csCatId="accent1" phldr="1"/>
      <dgm:spPr/>
      <dgm:t>
        <a:bodyPr/>
        <a:lstStyle/>
        <a:p>
          <a:endParaRPr lang="zh-CN" altLang="en-US"/>
        </a:p>
      </dgm:t>
    </dgm:pt>
    <dgm:pt modelId="{2097C76C-9092-485C-85E5-6E25FE636D54}">
      <dgm:prSet phldrT="[文本]" custT="1"/>
      <dgm:spPr>
        <a:solidFill>
          <a:schemeClr val="accent1"/>
        </a:solidFill>
      </dgm:spPr>
      <dgm:t>
        <a:bodyPr/>
        <a:lstStyle/>
        <a:p>
          <a:pPr>
            <a:lnSpc>
              <a:spcPts val="2000"/>
            </a:lnSpc>
            <a:spcAft>
              <a:spcPts val="0"/>
            </a:spcAft>
          </a:pPr>
          <a:r>
            <a:rPr lang="zh-CN" altLang="en-US" sz="2000" b="0" dirty="0">
              <a:effectLst/>
              <a:latin typeface="Hiragino Sans GB W3" pitchFamily="34" charset="-122"/>
              <a:ea typeface="Hiragino Sans GB W3" pitchFamily="34" charset="-122"/>
            </a:rPr>
            <a:t>环境实</a:t>
          </a:r>
          <a:endParaRPr lang="en-US" altLang="zh-CN" sz="2000" b="0" dirty="0">
            <a:effectLst/>
            <a:latin typeface="Hiragino Sans GB W3" pitchFamily="34" charset="-122"/>
            <a:ea typeface="Hiragino Sans GB W3" pitchFamily="34" charset="-122"/>
          </a:endParaRPr>
        </a:p>
        <a:p>
          <a:pPr>
            <a:lnSpc>
              <a:spcPts val="2000"/>
            </a:lnSpc>
            <a:spcAft>
              <a:spcPts val="0"/>
            </a:spcAft>
          </a:pPr>
          <a:r>
            <a:rPr lang="zh-CN" altLang="en-US" sz="2000" b="0" dirty="0">
              <a:effectLst/>
              <a:latin typeface="Hiragino Sans GB W3" pitchFamily="34" charset="-122"/>
              <a:ea typeface="Hiragino Sans GB W3" pitchFamily="34" charset="-122"/>
            </a:rPr>
            <a:t>时监控</a:t>
          </a:r>
        </a:p>
      </dgm:t>
    </dgm:pt>
    <dgm:pt modelId="{664D8FA5-D482-44DD-9145-1F92C2E9BC74}" type="parTrans" cxnId="{5FB5454D-D30E-4680-9E45-E84DE0628BB8}">
      <dgm:prSet/>
      <dgm:spPr/>
      <dgm:t>
        <a:bodyPr/>
        <a:lstStyle/>
        <a:p>
          <a:endParaRPr lang="zh-CN" altLang="en-US"/>
        </a:p>
      </dgm:t>
    </dgm:pt>
    <dgm:pt modelId="{0AC5CDE0-E355-43DA-8732-F852087C2913}" type="sibTrans" cxnId="{5FB5454D-D30E-4680-9E45-E84DE0628BB8}">
      <dgm:prSet/>
      <dgm:spPr/>
      <dgm:t>
        <a:bodyPr/>
        <a:lstStyle/>
        <a:p>
          <a:endParaRPr lang="zh-CN" altLang="en-US"/>
        </a:p>
      </dgm:t>
    </dgm:pt>
    <dgm:pt modelId="{5DF31531-84EA-4F70-AAB3-6D9991545460}">
      <dgm:prSet phldrT="[文本]" custT="1"/>
      <dgm:spPr/>
      <dgm:t>
        <a:bodyPr/>
        <a:lstStyle/>
        <a:p>
          <a:pPr>
            <a:lnSpc>
              <a:spcPts val="2000"/>
            </a:lnSpc>
            <a:spcAft>
              <a:spcPts val="0"/>
            </a:spcAft>
          </a:pPr>
          <a:r>
            <a:rPr lang="zh-CN" altLang="en-US" sz="1700" b="0" dirty="0">
              <a:effectLst/>
              <a:latin typeface="Hiragino Sans GB W3" pitchFamily="34" charset="-122"/>
              <a:ea typeface="Hiragino Sans GB W3" pitchFamily="34" charset="-122"/>
            </a:rPr>
            <a:t>信息产</a:t>
          </a:r>
          <a:endParaRPr lang="en-US" altLang="zh-CN" sz="1700" b="0" dirty="0">
            <a:effectLst/>
            <a:latin typeface="Hiragino Sans GB W3" pitchFamily="34" charset="-122"/>
            <a:ea typeface="Hiragino Sans GB W3" pitchFamily="34" charset="-122"/>
          </a:endParaRPr>
        </a:p>
        <a:p>
          <a:pPr>
            <a:lnSpc>
              <a:spcPts val="2000"/>
            </a:lnSpc>
            <a:spcAft>
              <a:spcPts val="0"/>
            </a:spcAft>
          </a:pPr>
          <a:r>
            <a:rPr lang="zh-CN" altLang="en-US" sz="1700" b="0" dirty="0">
              <a:effectLst/>
              <a:latin typeface="Hiragino Sans GB W3" pitchFamily="34" charset="-122"/>
              <a:ea typeface="Hiragino Sans GB W3" pitchFamily="34" charset="-122"/>
            </a:rPr>
            <a:t>品制作</a:t>
          </a:r>
        </a:p>
      </dgm:t>
    </dgm:pt>
    <dgm:pt modelId="{84E8E811-9E99-4107-9D1F-2C5892F37D6D}" type="parTrans" cxnId="{32146612-02BF-480E-AC3C-C545198305D0}">
      <dgm:prSet/>
      <dgm:spPr/>
      <dgm:t>
        <a:bodyPr/>
        <a:lstStyle/>
        <a:p>
          <a:endParaRPr lang="zh-CN" altLang="en-US"/>
        </a:p>
      </dgm:t>
    </dgm:pt>
    <dgm:pt modelId="{E283A461-3FB5-4B4E-9BCD-80BAA400874B}" type="sibTrans" cxnId="{32146612-02BF-480E-AC3C-C545198305D0}">
      <dgm:prSet/>
      <dgm:spPr/>
      <dgm:t>
        <a:bodyPr/>
        <a:lstStyle/>
        <a:p>
          <a:endParaRPr lang="zh-CN" altLang="en-US"/>
        </a:p>
      </dgm:t>
    </dgm:pt>
    <dgm:pt modelId="{579038B2-C4F8-4DD9-8138-129B80514EE0}">
      <dgm:prSet phldrT="[文本]" custT="1"/>
      <dgm:spPr>
        <a:solidFill>
          <a:schemeClr val="accent1">
            <a:lumMod val="75000"/>
          </a:schemeClr>
        </a:solidFill>
      </dgm:spPr>
      <dgm:t>
        <a:bodyPr/>
        <a:lstStyle/>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信息产</a:t>
          </a:r>
          <a:endParaRPr lang="en-US" altLang="zh-CN" sz="2000" b="1" dirty="0">
            <a:effectLst>
              <a:outerShdw blurRad="38100" dist="38100" dir="2700000" algn="tl">
                <a:srgbClr val="000000">
                  <a:alpha val="43137"/>
                </a:srgbClr>
              </a:outerShdw>
            </a:effectLst>
            <a:latin typeface="Hiragino Sans GB W3" pitchFamily="34" charset="-122"/>
            <a:ea typeface="Hiragino Sans GB W3" pitchFamily="34" charset="-122"/>
          </a:endParaRPr>
        </a:p>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品服务</a:t>
          </a:r>
          <a:endParaRPr lang="en-US" altLang="zh-CN" sz="2000" b="1" dirty="0">
            <a:effectLst>
              <a:outerShdw blurRad="38100" dist="38100" dir="2700000" algn="tl">
                <a:srgbClr val="000000">
                  <a:alpha val="43137"/>
                </a:srgbClr>
              </a:outerShdw>
            </a:effectLst>
            <a:latin typeface="Hiragino Sans GB W3" pitchFamily="34" charset="-122"/>
            <a:ea typeface="Hiragino Sans GB W3" pitchFamily="34" charset="-122"/>
          </a:endParaRPr>
        </a:p>
      </dgm:t>
    </dgm:pt>
    <dgm:pt modelId="{EEBA1E41-5D5E-45A6-93A0-369335281DD2}" type="parTrans" cxnId="{DE1190F7-712E-4099-AA94-D2ADFBAECF8C}">
      <dgm:prSet/>
      <dgm:spPr/>
      <dgm:t>
        <a:bodyPr/>
        <a:lstStyle/>
        <a:p>
          <a:endParaRPr lang="zh-CN" altLang="en-US"/>
        </a:p>
      </dgm:t>
    </dgm:pt>
    <dgm:pt modelId="{16E7B389-083F-4794-8F2D-A916B1A6689E}" type="sibTrans" cxnId="{DE1190F7-712E-4099-AA94-D2ADFBAECF8C}">
      <dgm:prSet/>
      <dgm:spPr/>
      <dgm:t>
        <a:bodyPr/>
        <a:lstStyle/>
        <a:p>
          <a:endParaRPr lang="zh-CN" altLang="en-US"/>
        </a:p>
      </dgm:t>
    </dgm:pt>
    <dgm:pt modelId="{EB98844B-0FE6-4EF8-AE6A-16B0CE82530D}">
      <dgm:prSet phldrT="[文本]" custT="1"/>
      <dgm:spPr>
        <a:solidFill>
          <a:schemeClr val="accent1"/>
        </a:solidFill>
      </dgm:spPr>
      <dgm:t>
        <a:bodyPr/>
        <a:lstStyle/>
        <a:p>
          <a:pPr>
            <a:lnSpc>
              <a:spcPts val="2000"/>
            </a:lnSpc>
            <a:spcAft>
              <a:spcPts val="0"/>
            </a:spcAft>
          </a:pPr>
          <a:r>
            <a:rPr lang="zh-CN" altLang="en-US" sz="1700" b="0" dirty="0">
              <a:effectLst/>
              <a:latin typeface="Hiragino Sans GB W3" pitchFamily="34" charset="-122"/>
              <a:ea typeface="Hiragino Sans GB W3" pitchFamily="34" charset="-122"/>
            </a:rPr>
            <a:t>基础数</a:t>
          </a:r>
          <a:endParaRPr lang="en-US" altLang="zh-CN" sz="1700" b="0" dirty="0">
            <a:effectLst/>
            <a:latin typeface="Hiragino Sans GB W3" pitchFamily="34" charset="-122"/>
            <a:ea typeface="Hiragino Sans GB W3" pitchFamily="34" charset="-122"/>
          </a:endParaRPr>
        </a:p>
        <a:p>
          <a:pPr>
            <a:lnSpc>
              <a:spcPts val="2000"/>
            </a:lnSpc>
            <a:spcAft>
              <a:spcPts val="0"/>
            </a:spcAft>
          </a:pPr>
          <a:r>
            <a:rPr lang="zh-CN" altLang="en-US" sz="1700" b="0" dirty="0">
              <a:effectLst/>
              <a:latin typeface="Hiragino Sans GB W3" pitchFamily="34" charset="-122"/>
              <a:ea typeface="Hiragino Sans GB W3" pitchFamily="34" charset="-122"/>
            </a:rPr>
            <a:t>据积累</a:t>
          </a:r>
        </a:p>
      </dgm:t>
    </dgm:pt>
    <dgm:pt modelId="{83C8F6AC-FD58-453D-843C-0CDC0CB40110}" type="sibTrans" cxnId="{A9745060-83D8-4B60-AC5A-AEE6A9C811E9}">
      <dgm:prSet/>
      <dgm:spPr/>
      <dgm:t>
        <a:bodyPr/>
        <a:lstStyle/>
        <a:p>
          <a:endParaRPr lang="zh-CN" altLang="en-US"/>
        </a:p>
      </dgm:t>
    </dgm:pt>
    <dgm:pt modelId="{EAD7690A-B58B-47F6-AE77-27625A84BB21}" type="parTrans" cxnId="{A9745060-83D8-4B60-AC5A-AEE6A9C811E9}">
      <dgm:prSet/>
      <dgm:spPr/>
      <dgm:t>
        <a:bodyPr/>
        <a:lstStyle/>
        <a:p>
          <a:endParaRPr lang="zh-CN" altLang="en-US"/>
        </a:p>
      </dgm:t>
    </dgm:pt>
    <dgm:pt modelId="{8C4194AA-303A-4864-A8CA-40F5271D73CB}" type="pres">
      <dgm:prSet presAssocID="{8253A1BD-6373-4475-9D6B-F557A016E303}" presName="Name0" presStyleCnt="0">
        <dgm:presLayoutVars>
          <dgm:dir/>
          <dgm:animLvl val="lvl"/>
          <dgm:resizeHandles val="exact"/>
        </dgm:presLayoutVars>
      </dgm:prSet>
      <dgm:spPr/>
      <dgm:t>
        <a:bodyPr/>
        <a:lstStyle/>
        <a:p>
          <a:endParaRPr lang="zh-CN" altLang="en-US"/>
        </a:p>
      </dgm:t>
    </dgm:pt>
    <dgm:pt modelId="{24262FB2-7636-4F8A-8E95-F580A2B89F1C}" type="pres">
      <dgm:prSet presAssocID="{EB98844B-0FE6-4EF8-AE6A-16B0CE82530D}" presName="parTxOnly" presStyleLbl="node1" presStyleIdx="0" presStyleCnt="4" custLinFactNeighborX="-35727" custLinFactNeighborY="-3">
        <dgm:presLayoutVars>
          <dgm:chMax val="0"/>
          <dgm:chPref val="0"/>
          <dgm:bulletEnabled val="1"/>
        </dgm:presLayoutVars>
      </dgm:prSet>
      <dgm:spPr/>
      <dgm:t>
        <a:bodyPr/>
        <a:lstStyle/>
        <a:p>
          <a:endParaRPr lang="zh-CN" altLang="en-US"/>
        </a:p>
      </dgm:t>
    </dgm:pt>
    <dgm:pt modelId="{883AF29E-BA8C-44AB-A94A-5AD3E45D3FFB}" type="pres">
      <dgm:prSet presAssocID="{83C8F6AC-FD58-453D-843C-0CDC0CB40110}" presName="parTxOnlySpace" presStyleCnt="0"/>
      <dgm:spPr/>
    </dgm:pt>
    <dgm:pt modelId="{2C1C4D4D-A0ED-4410-A4B7-378CABF068DE}" type="pres">
      <dgm:prSet presAssocID="{2097C76C-9092-485C-85E5-6E25FE636D54}" presName="parTxOnly" presStyleLbl="node1" presStyleIdx="1" presStyleCnt="4" custLinFactNeighborX="-84609">
        <dgm:presLayoutVars>
          <dgm:chMax val="0"/>
          <dgm:chPref val="0"/>
          <dgm:bulletEnabled val="1"/>
        </dgm:presLayoutVars>
      </dgm:prSet>
      <dgm:spPr/>
      <dgm:t>
        <a:bodyPr/>
        <a:lstStyle/>
        <a:p>
          <a:endParaRPr lang="zh-CN" altLang="en-US"/>
        </a:p>
      </dgm:t>
    </dgm:pt>
    <dgm:pt modelId="{2E7C220A-8D54-44AB-8F66-F356B6F19146}" type="pres">
      <dgm:prSet presAssocID="{0AC5CDE0-E355-43DA-8732-F852087C2913}" presName="parTxOnlySpace" presStyleCnt="0"/>
      <dgm:spPr/>
    </dgm:pt>
    <dgm:pt modelId="{C09AC669-3FA1-4448-A55F-59A2D0134846}" type="pres">
      <dgm:prSet presAssocID="{5DF31531-84EA-4F70-AAB3-6D9991545460}" presName="parTxOnly" presStyleLbl="node1" presStyleIdx="2" presStyleCnt="4" custLinFactX="-6808" custLinFactNeighborX="-100000">
        <dgm:presLayoutVars>
          <dgm:chMax val="0"/>
          <dgm:chPref val="0"/>
          <dgm:bulletEnabled val="1"/>
        </dgm:presLayoutVars>
      </dgm:prSet>
      <dgm:spPr/>
      <dgm:t>
        <a:bodyPr/>
        <a:lstStyle/>
        <a:p>
          <a:endParaRPr lang="zh-CN" altLang="en-US"/>
        </a:p>
      </dgm:t>
    </dgm:pt>
    <dgm:pt modelId="{08EE50ED-4FE6-4CFA-9B27-87672621CC13}" type="pres">
      <dgm:prSet presAssocID="{E283A461-3FB5-4B4E-9BCD-80BAA400874B}" presName="parTxOnlySpace" presStyleCnt="0"/>
      <dgm:spPr/>
    </dgm:pt>
    <dgm:pt modelId="{C33D782B-61FD-41D4-AE3C-65A974EDBDBA}" type="pres">
      <dgm:prSet presAssocID="{579038B2-C4F8-4DD9-8138-129B80514EE0}" presName="parTxOnly" presStyleLbl="node1" presStyleIdx="3" presStyleCnt="4" custLinFactX="-15155" custLinFactNeighborX="-100000">
        <dgm:presLayoutVars>
          <dgm:chMax val="0"/>
          <dgm:chPref val="0"/>
          <dgm:bulletEnabled val="1"/>
        </dgm:presLayoutVars>
      </dgm:prSet>
      <dgm:spPr/>
      <dgm:t>
        <a:bodyPr/>
        <a:lstStyle/>
        <a:p>
          <a:endParaRPr lang="zh-CN" altLang="en-US"/>
        </a:p>
      </dgm:t>
    </dgm:pt>
  </dgm:ptLst>
  <dgm:cxnLst>
    <dgm:cxn modelId="{A9745060-83D8-4B60-AC5A-AEE6A9C811E9}" srcId="{8253A1BD-6373-4475-9D6B-F557A016E303}" destId="{EB98844B-0FE6-4EF8-AE6A-16B0CE82530D}" srcOrd="0" destOrd="0" parTransId="{EAD7690A-B58B-47F6-AE77-27625A84BB21}" sibTransId="{83C8F6AC-FD58-453D-843C-0CDC0CB40110}"/>
    <dgm:cxn modelId="{5FB5454D-D30E-4680-9E45-E84DE0628BB8}" srcId="{8253A1BD-6373-4475-9D6B-F557A016E303}" destId="{2097C76C-9092-485C-85E5-6E25FE636D54}" srcOrd="1" destOrd="0" parTransId="{664D8FA5-D482-44DD-9145-1F92C2E9BC74}" sibTransId="{0AC5CDE0-E355-43DA-8732-F852087C2913}"/>
    <dgm:cxn modelId="{DE1190F7-712E-4099-AA94-D2ADFBAECF8C}" srcId="{8253A1BD-6373-4475-9D6B-F557A016E303}" destId="{579038B2-C4F8-4DD9-8138-129B80514EE0}" srcOrd="3" destOrd="0" parTransId="{EEBA1E41-5D5E-45A6-93A0-369335281DD2}" sibTransId="{16E7B389-083F-4794-8F2D-A916B1A6689E}"/>
    <dgm:cxn modelId="{D839EF11-D6FF-4BC4-9F67-42B222F77596}" type="presOf" srcId="{EB98844B-0FE6-4EF8-AE6A-16B0CE82530D}" destId="{24262FB2-7636-4F8A-8E95-F580A2B89F1C}" srcOrd="0" destOrd="0" presId="urn:microsoft.com/office/officeart/2005/8/layout/chevron1"/>
    <dgm:cxn modelId="{E08D804C-37FF-4338-AA58-F50C16C73364}" type="presOf" srcId="{5DF31531-84EA-4F70-AAB3-6D9991545460}" destId="{C09AC669-3FA1-4448-A55F-59A2D0134846}" srcOrd="0" destOrd="0" presId="urn:microsoft.com/office/officeart/2005/8/layout/chevron1"/>
    <dgm:cxn modelId="{32146612-02BF-480E-AC3C-C545198305D0}" srcId="{8253A1BD-6373-4475-9D6B-F557A016E303}" destId="{5DF31531-84EA-4F70-AAB3-6D9991545460}" srcOrd="2" destOrd="0" parTransId="{84E8E811-9E99-4107-9D1F-2C5892F37D6D}" sibTransId="{E283A461-3FB5-4B4E-9BCD-80BAA400874B}"/>
    <dgm:cxn modelId="{E8507501-344E-4E7A-8730-97B0433AF015}" type="presOf" srcId="{2097C76C-9092-485C-85E5-6E25FE636D54}" destId="{2C1C4D4D-A0ED-4410-A4B7-378CABF068DE}" srcOrd="0" destOrd="0" presId="urn:microsoft.com/office/officeart/2005/8/layout/chevron1"/>
    <dgm:cxn modelId="{BB1F6B4C-2939-491A-A321-C94E7CEC770D}" type="presOf" srcId="{8253A1BD-6373-4475-9D6B-F557A016E303}" destId="{8C4194AA-303A-4864-A8CA-40F5271D73CB}" srcOrd="0" destOrd="0" presId="urn:microsoft.com/office/officeart/2005/8/layout/chevron1"/>
    <dgm:cxn modelId="{DD6DB823-AEF7-49EB-B61F-FDCE06DFF3EF}" type="presOf" srcId="{579038B2-C4F8-4DD9-8138-129B80514EE0}" destId="{C33D782B-61FD-41D4-AE3C-65A974EDBDBA}" srcOrd="0" destOrd="0" presId="urn:microsoft.com/office/officeart/2005/8/layout/chevron1"/>
    <dgm:cxn modelId="{33140E11-449D-43C9-87F1-715760CE1701}" type="presParOf" srcId="{8C4194AA-303A-4864-A8CA-40F5271D73CB}" destId="{24262FB2-7636-4F8A-8E95-F580A2B89F1C}" srcOrd="0" destOrd="0" presId="urn:microsoft.com/office/officeart/2005/8/layout/chevron1"/>
    <dgm:cxn modelId="{1CC63245-41A3-4797-AD75-08DCB64C4EAB}" type="presParOf" srcId="{8C4194AA-303A-4864-A8CA-40F5271D73CB}" destId="{883AF29E-BA8C-44AB-A94A-5AD3E45D3FFB}" srcOrd="1" destOrd="0" presId="urn:microsoft.com/office/officeart/2005/8/layout/chevron1"/>
    <dgm:cxn modelId="{3C48A3C1-38C9-473B-A07B-017DD246C19F}" type="presParOf" srcId="{8C4194AA-303A-4864-A8CA-40F5271D73CB}" destId="{2C1C4D4D-A0ED-4410-A4B7-378CABF068DE}" srcOrd="2" destOrd="0" presId="urn:microsoft.com/office/officeart/2005/8/layout/chevron1"/>
    <dgm:cxn modelId="{DBAA49C0-69FD-47FD-9B82-9D664101F535}" type="presParOf" srcId="{8C4194AA-303A-4864-A8CA-40F5271D73CB}" destId="{2E7C220A-8D54-44AB-8F66-F356B6F19146}" srcOrd="3" destOrd="0" presId="urn:microsoft.com/office/officeart/2005/8/layout/chevron1"/>
    <dgm:cxn modelId="{0EB011F8-0D5C-4556-B709-55430339214F}" type="presParOf" srcId="{8C4194AA-303A-4864-A8CA-40F5271D73CB}" destId="{C09AC669-3FA1-4448-A55F-59A2D0134846}" srcOrd="4" destOrd="0" presId="urn:microsoft.com/office/officeart/2005/8/layout/chevron1"/>
    <dgm:cxn modelId="{1122A19B-BC16-40CB-B945-BAD8BFC947D3}" type="presParOf" srcId="{8C4194AA-303A-4864-A8CA-40F5271D73CB}" destId="{08EE50ED-4FE6-4CFA-9B27-87672621CC13}" srcOrd="5" destOrd="0" presId="urn:microsoft.com/office/officeart/2005/8/layout/chevron1"/>
    <dgm:cxn modelId="{8207E591-4E30-44B9-A73C-C1E10CCD81F1}" type="presParOf" srcId="{8C4194AA-303A-4864-A8CA-40F5271D73CB}" destId="{C33D782B-61FD-41D4-AE3C-65A974EDBDBA}"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53A1BD-6373-4475-9D6B-F557A016E303}" type="doc">
      <dgm:prSet loTypeId="urn:microsoft.com/office/officeart/2005/8/layout/chevron1" loCatId="process" qsTypeId="urn:microsoft.com/office/officeart/2005/8/quickstyle/simple1#5" qsCatId="simple" csTypeId="urn:microsoft.com/office/officeart/2005/8/colors/accent1_2#5" csCatId="accent1" phldr="1"/>
      <dgm:spPr/>
      <dgm:t>
        <a:bodyPr/>
        <a:lstStyle/>
        <a:p>
          <a:endParaRPr lang="zh-CN" altLang="en-US"/>
        </a:p>
      </dgm:t>
    </dgm:pt>
    <dgm:pt modelId="{2097C76C-9092-485C-85E5-6E25FE636D54}">
      <dgm:prSet phldrT="[文本]" custT="1"/>
      <dgm:spPr>
        <a:solidFill>
          <a:schemeClr val="accent1"/>
        </a:solidFill>
      </dgm:spPr>
      <dgm:t>
        <a:bodyPr/>
        <a:lstStyle/>
        <a:p>
          <a:pPr>
            <a:lnSpc>
              <a:spcPts val="2000"/>
            </a:lnSpc>
            <a:spcAft>
              <a:spcPts val="0"/>
            </a:spcAft>
          </a:pPr>
          <a:r>
            <a:rPr lang="zh-CN" altLang="en-US" sz="2000" b="0" dirty="0">
              <a:effectLst/>
              <a:latin typeface="Hiragino Sans GB W3" pitchFamily="34" charset="-122"/>
              <a:ea typeface="Hiragino Sans GB W3" pitchFamily="34" charset="-122"/>
            </a:rPr>
            <a:t>环境实</a:t>
          </a:r>
          <a:endParaRPr lang="en-US" altLang="zh-CN" sz="2000" b="0" dirty="0">
            <a:effectLst/>
            <a:latin typeface="Hiragino Sans GB W3" pitchFamily="34" charset="-122"/>
            <a:ea typeface="Hiragino Sans GB W3" pitchFamily="34" charset="-122"/>
          </a:endParaRPr>
        </a:p>
        <a:p>
          <a:pPr>
            <a:lnSpc>
              <a:spcPts val="2000"/>
            </a:lnSpc>
            <a:spcAft>
              <a:spcPts val="0"/>
            </a:spcAft>
          </a:pPr>
          <a:r>
            <a:rPr lang="zh-CN" altLang="en-US" sz="2000" b="0" dirty="0">
              <a:effectLst/>
              <a:latin typeface="Hiragino Sans GB W3" pitchFamily="34" charset="-122"/>
              <a:ea typeface="Hiragino Sans GB W3" pitchFamily="34" charset="-122"/>
            </a:rPr>
            <a:t>时监控</a:t>
          </a:r>
        </a:p>
      </dgm:t>
    </dgm:pt>
    <dgm:pt modelId="{664D8FA5-D482-44DD-9145-1F92C2E9BC74}" type="parTrans" cxnId="{5FB5454D-D30E-4680-9E45-E84DE0628BB8}">
      <dgm:prSet/>
      <dgm:spPr/>
      <dgm:t>
        <a:bodyPr/>
        <a:lstStyle/>
        <a:p>
          <a:endParaRPr lang="zh-CN" altLang="en-US"/>
        </a:p>
      </dgm:t>
    </dgm:pt>
    <dgm:pt modelId="{0AC5CDE0-E355-43DA-8732-F852087C2913}" type="sibTrans" cxnId="{5FB5454D-D30E-4680-9E45-E84DE0628BB8}">
      <dgm:prSet/>
      <dgm:spPr/>
      <dgm:t>
        <a:bodyPr/>
        <a:lstStyle/>
        <a:p>
          <a:endParaRPr lang="zh-CN" altLang="en-US"/>
        </a:p>
      </dgm:t>
    </dgm:pt>
    <dgm:pt modelId="{5DF31531-84EA-4F70-AAB3-6D9991545460}">
      <dgm:prSet phldrT="[文本]" custT="1"/>
      <dgm:spPr/>
      <dgm:t>
        <a:bodyPr/>
        <a:lstStyle/>
        <a:p>
          <a:pPr>
            <a:lnSpc>
              <a:spcPts val="2000"/>
            </a:lnSpc>
            <a:spcAft>
              <a:spcPts val="0"/>
            </a:spcAft>
          </a:pPr>
          <a:r>
            <a:rPr lang="zh-CN" altLang="en-US" sz="1700" b="0" dirty="0">
              <a:effectLst/>
              <a:latin typeface="Hiragino Sans GB W3" pitchFamily="34" charset="-122"/>
              <a:ea typeface="Hiragino Sans GB W3" pitchFamily="34" charset="-122"/>
            </a:rPr>
            <a:t>信息产</a:t>
          </a:r>
          <a:endParaRPr lang="en-US" altLang="zh-CN" sz="1700" b="0" dirty="0">
            <a:effectLst/>
            <a:latin typeface="Hiragino Sans GB W3" pitchFamily="34" charset="-122"/>
            <a:ea typeface="Hiragino Sans GB W3" pitchFamily="34" charset="-122"/>
          </a:endParaRPr>
        </a:p>
        <a:p>
          <a:pPr>
            <a:lnSpc>
              <a:spcPts val="2000"/>
            </a:lnSpc>
            <a:spcAft>
              <a:spcPts val="0"/>
            </a:spcAft>
          </a:pPr>
          <a:r>
            <a:rPr lang="zh-CN" altLang="en-US" sz="1700" b="0" dirty="0">
              <a:effectLst/>
              <a:latin typeface="Hiragino Sans GB W3" pitchFamily="34" charset="-122"/>
              <a:ea typeface="Hiragino Sans GB W3" pitchFamily="34" charset="-122"/>
            </a:rPr>
            <a:t>品制作</a:t>
          </a:r>
        </a:p>
      </dgm:t>
    </dgm:pt>
    <dgm:pt modelId="{84E8E811-9E99-4107-9D1F-2C5892F37D6D}" type="parTrans" cxnId="{32146612-02BF-480E-AC3C-C545198305D0}">
      <dgm:prSet/>
      <dgm:spPr/>
      <dgm:t>
        <a:bodyPr/>
        <a:lstStyle/>
        <a:p>
          <a:endParaRPr lang="zh-CN" altLang="en-US"/>
        </a:p>
      </dgm:t>
    </dgm:pt>
    <dgm:pt modelId="{E283A461-3FB5-4B4E-9BCD-80BAA400874B}" type="sibTrans" cxnId="{32146612-02BF-480E-AC3C-C545198305D0}">
      <dgm:prSet/>
      <dgm:spPr/>
      <dgm:t>
        <a:bodyPr/>
        <a:lstStyle/>
        <a:p>
          <a:endParaRPr lang="zh-CN" altLang="en-US"/>
        </a:p>
      </dgm:t>
    </dgm:pt>
    <dgm:pt modelId="{579038B2-C4F8-4DD9-8138-129B80514EE0}">
      <dgm:prSet phldrT="[文本]" custT="1"/>
      <dgm:spPr>
        <a:solidFill>
          <a:schemeClr val="accent1">
            <a:lumMod val="75000"/>
          </a:schemeClr>
        </a:solidFill>
      </dgm:spPr>
      <dgm:t>
        <a:bodyPr/>
        <a:lstStyle/>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信息产</a:t>
          </a:r>
          <a:endParaRPr lang="en-US" altLang="zh-CN" sz="2000" b="1" dirty="0">
            <a:effectLst>
              <a:outerShdw blurRad="38100" dist="38100" dir="2700000" algn="tl">
                <a:srgbClr val="000000">
                  <a:alpha val="43137"/>
                </a:srgbClr>
              </a:outerShdw>
            </a:effectLst>
            <a:latin typeface="Hiragino Sans GB W3" pitchFamily="34" charset="-122"/>
            <a:ea typeface="Hiragino Sans GB W3" pitchFamily="34" charset="-122"/>
          </a:endParaRPr>
        </a:p>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品服务</a:t>
          </a:r>
          <a:endParaRPr lang="en-US" altLang="zh-CN" sz="2000" b="1" dirty="0">
            <a:effectLst>
              <a:outerShdw blurRad="38100" dist="38100" dir="2700000" algn="tl">
                <a:srgbClr val="000000">
                  <a:alpha val="43137"/>
                </a:srgbClr>
              </a:outerShdw>
            </a:effectLst>
            <a:latin typeface="Hiragino Sans GB W3" pitchFamily="34" charset="-122"/>
            <a:ea typeface="Hiragino Sans GB W3" pitchFamily="34" charset="-122"/>
          </a:endParaRPr>
        </a:p>
      </dgm:t>
    </dgm:pt>
    <dgm:pt modelId="{EEBA1E41-5D5E-45A6-93A0-369335281DD2}" type="parTrans" cxnId="{DE1190F7-712E-4099-AA94-D2ADFBAECF8C}">
      <dgm:prSet/>
      <dgm:spPr/>
      <dgm:t>
        <a:bodyPr/>
        <a:lstStyle/>
        <a:p>
          <a:endParaRPr lang="zh-CN" altLang="en-US"/>
        </a:p>
      </dgm:t>
    </dgm:pt>
    <dgm:pt modelId="{16E7B389-083F-4794-8F2D-A916B1A6689E}" type="sibTrans" cxnId="{DE1190F7-712E-4099-AA94-D2ADFBAECF8C}">
      <dgm:prSet/>
      <dgm:spPr/>
      <dgm:t>
        <a:bodyPr/>
        <a:lstStyle/>
        <a:p>
          <a:endParaRPr lang="zh-CN" altLang="en-US"/>
        </a:p>
      </dgm:t>
    </dgm:pt>
    <dgm:pt modelId="{EB98844B-0FE6-4EF8-AE6A-16B0CE82530D}">
      <dgm:prSet phldrT="[文本]" custT="1"/>
      <dgm:spPr>
        <a:solidFill>
          <a:schemeClr val="accent1"/>
        </a:solidFill>
      </dgm:spPr>
      <dgm:t>
        <a:bodyPr/>
        <a:lstStyle/>
        <a:p>
          <a:pPr>
            <a:lnSpc>
              <a:spcPts val="2000"/>
            </a:lnSpc>
            <a:spcAft>
              <a:spcPts val="0"/>
            </a:spcAft>
          </a:pPr>
          <a:r>
            <a:rPr lang="zh-CN" altLang="en-US" sz="1700" b="0" dirty="0">
              <a:effectLst/>
              <a:latin typeface="Hiragino Sans GB W3" pitchFamily="34" charset="-122"/>
              <a:ea typeface="Hiragino Sans GB W3" pitchFamily="34" charset="-122"/>
            </a:rPr>
            <a:t>基础数</a:t>
          </a:r>
          <a:endParaRPr lang="en-US" altLang="zh-CN" sz="1700" b="0" dirty="0">
            <a:effectLst/>
            <a:latin typeface="Hiragino Sans GB W3" pitchFamily="34" charset="-122"/>
            <a:ea typeface="Hiragino Sans GB W3" pitchFamily="34" charset="-122"/>
          </a:endParaRPr>
        </a:p>
        <a:p>
          <a:pPr>
            <a:lnSpc>
              <a:spcPts val="2000"/>
            </a:lnSpc>
            <a:spcAft>
              <a:spcPts val="0"/>
            </a:spcAft>
          </a:pPr>
          <a:r>
            <a:rPr lang="zh-CN" altLang="en-US" sz="1700" b="0" dirty="0">
              <a:effectLst/>
              <a:latin typeface="Hiragino Sans GB W3" pitchFamily="34" charset="-122"/>
              <a:ea typeface="Hiragino Sans GB W3" pitchFamily="34" charset="-122"/>
            </a:rPr>
            <a:t>据积累</a:t>
          </a:r>
        </a:p>
      </dgm:t>
    </dgm:pt>
    <dgm:pt modelId="{83C8F6AC-FD58-453D-843C-0CDC0CB40110}" type="sibTrans" cxnId="{A9745060-83D8-4B60-AC5A-AEE6A9C811E9}">
      <dgm:prSet/>
      <dgm:spPr/>
      <dgm:t>
        <a:bodyPr/>
        <a:lstStyle/>
        <a:p>
          <a:endParaRPr lang="zh-CN" altLang="en-US"/>
        </a:p>
      </dgm:t>
    </dgm:pt>
    <dgm:pt modelId="{EAD7690A-B58B-47F6-AE77-27625A84BB21}" type="parTrans" cxnId="{A9745060-83D8-4B60-AC5A-AEE6A9C811E9}">
      <dgm:prSet/>
      <dgm:spPr/>
      <dgm:t>
        <a:bodyPr/>
        <a:lstStyle/>
        <a:p>
          <a:endParaRPr lang="zh-CN" altLang="en-US"/>
        </a:p>
      </dgm:t>
    </dgm:pt>
    <dgm:pt modelId="{8C4194AA-303A-4864-A8CA-40F5271D73CB}" type="pres">
      <dgm:prSet presAssocID="{8253A1BD-6373-4475-9D6B-F557A016E303}" presName="Name0" presStyleCnt="0">
        <dgm:presLayoutVars>
          <dgm:dir/>
          <dgm:animLvl val="lvl"/>
          <dgm:resizeHandles val="exact"/>
        </dgm:presLayoutVars>
      </dgm:prSet>
      <dgm:spPr/>
      <dgm:t>
        <a:bodyPr/>
        <a:lstStyle/>
        <a:p>
          <a:endParaRPr lang="zh-CN" altLang="en-US"/>
        </a:p>
      </dgm:t>
    </dgm:pt>
    <dgm:pt modelId="{24262FB2-7636-4F8A-8E95-F580A2B89F1C}" type="pres">
      <dgm:prSet presAssocID="{EB98844B-0FE6-4EF8-AE6A-16B0CE82530D}" presName="parTxOnly" presStyleLbl="node1" presStyleIdx="0" presStyleCnt="4" custLinFactNeighborX="-1124" custLinFactNeighborY="13440">
        <dgm:presLayoutVars>
          <dgm:chMax val="0"/>
          <dgm:chPref val="0"/>
          <dgm:bulletEnabled val="1"/>
        </dgm:presLayoutVars>
      </dgm:prSet>
      <dgm:spPr/>
      <dgm:t>
        <a:bodyPr/>
        <a:lstStyle/>
        <a:p>
          <a:endParaRPr lang="zh-CN" altLang="en-US"/>
        </a:p>
      </dgm:t>
    </dgm:pt>
    <dgm:pt modelId="{883AF29E-BA8C-44AB-A94A-5AD3E45D3FFB}" type="pres">
      <dgm:prSet presAssocID="{83C8F6AC-FD58-453D-843C-0CDC0CB40110}" presName="parTxOnlySpace" presStyleCnt="0"/>
      <dgm:spPr/>
    </dgm:pt>
    <dgm:pt modelId="{2C1C4D4D-A0ED-4410-A4B7-378CABF068DE}" type="pres">
      <dgm:prSet presAssocID="{2097C76C-9092-485C-85E5-6E25FE636D54}" presName="parTxOnly" presStyleLbl="node1" presStyleIdx="1" presStyleCnt="4" custLinFactNeighborX="-84609">
        <dgm:presLayoutVars>
          <dgm:chMax val="0"/>
          <dgm:chPref val="0"/>
          <dgm:bulletEnabled val="1"/>
        </dgm:presLayoutVars>
      </dgm:prSet>
      <dgm:spPr/>
      <dgm:t>
        <a:bodyPr/>
        <a:lstStyle/>
        <a:p>
          <a:endParaRPr lang="zh-CN" altLang="en-US"/>
        </a:p>
      </dgm:t>
    </dgm:pt>
    <dgm:pt modelId="{2E7C220A-8D54-44AB-8F66-F356B6F19146}" type="pres">
      <dgm:prSet presAssocID="{0AC5CDE0-E355-43DA-8732-F852087C2913}" presName="parTxOnlySpace" presStyleCnt="0"/>
      <dgm:spPr/>
    </dgm:pt>
    <dgm:pt modelId="{C09AC669-3FA1-4448-A55F-59A2D0134846}" type="pres">
      <dgm:prSet presAssocID="{5DF31531-84EA-4F70-AAB3-6D9991545460}" presName="parTxOnly" presStyleLbl="node1" presStyleIdx="2" presStyleCnt="4" custLinFactX="-6808" custLinFactNeighborX="-100000">
        <dgm:presLayoutVars>
          <dgm:chMax val="0"/>
          <dgm:chPref val="0"/>
          <dgm:bulletEnabled val="1"/>
        </dgm:presLayoutVars>
      </dgm:prSet>
      <dgm:spPr/>
      <dgm:t>
        <a:bodyPr/>
        <a:lstStyle/>
        <a:p>
          <a:endParaRPr lang="zh-CN" altLang="en-US"/>
        </a:p>
      </dgm:t>
    </dgm:pt>
    <dgm:pt modelId="{08EE50ED-4FE6-4CFA-9B27-87672621CC13}" type="pres">
      <dgm:prSet presAssocID="{E283A461-3FB5-4B4E-9BCD-80BAA400874B}" presName="parTxOnlySpace" presStyleCnt="0"/>
      <dgm:spPr/>
    </dgm:pt>
    <dgm:pt modelId="{C33D782B-61FD-41D4-AE3C-65A974EDBDBA}" type="pres">
      <dgm:prSet presAssocID="{579038B2-C4F8-4DD9-8138-129B80514EE0}" presName="parTxOnly" presStyleLbl="node1" presStyleIdx="3" presStyleCnt="4" custLinFactX="-15155" custLinFactNeighborX="-100000">
        <dgm:presLayoutVars>
          <dgm:chMax val="0"/>
          <dgm:chPref val="0"/>
          <dgm:bulletEnabled val="1"/>
        </dgm:presLayoutVars>
      </dgm:prSet>
      <dgm:spPr/>
      <dgm:t>
        <a:bodyPr/>
        <a:lstStyle/>
        <a:p>
          <a:endParaRPr lang="zh-CN" altLang="en-US"/>
        </a:p>
      </dgm:t>
    </dgm:pt>
  </dgm:ptLst>
  <dgm:cxnLst>
    <dgm:cxn modelId="{FA0A077B-BBEA-46CF-9552-5F49A8E97A17}" type="presOf" srcId="{2097C76C-9092-485C-85E5-6E25FE636D54}" destId="{2C1C4D4D-A0ED-4410-A4B7-378CABF068DE}" srcOrd="0" destOrd="0" presId="urn:microsoft.com/office/officeart/2005/8/layout/chevron1"/>
    <dgm:cxn modelId="{A9745060-83D8-4B60-AC5A-AEE6A9C811E9}" srcId="{8253A1BD-6373-4475-9D6B-F557A016E303}" destId="{EB98844B-0FE6-4EF8-AE6A-16B0CE82530D}" srcOrd="0" destOrd="0" parTransId="{EAD7690A-B58B-47F6-AE77-27625A84BB21}" sibTransId="{83C8F6AC-FD58-453D-843C-0CDC0CB40110}"/>
    <dgm:cxn modelId="{93C282AB-FDF8-46C6-A094-20740B9C64FB}" type="presOf" srcId="{5DF31531-84EA-4F70-AAB3-6D9991545460}" destId="{C09AC669-3FA1-4448-A55F-59A2D0134846}" srcOrd="0" destOrd="0" presId="urn:microsoft.com/office/officeart/2005/8/layout/chevron1"/>
    <dgm:cxn modelId="{5FB5454D-D30E-4680-9E45-E84DE0628BB8}" srcId="{8253A1BD-6373-4475-9D6B-F557A016E303}" destId="{2097C76C-9092-485C-85E5-6E25FE636D54}" srcOrd="1" destOrd="0" parTransId="{664D8FA5-D482-44DD-9145-1F92C2E9BC74}" sibTransId="{0AC5CDE0-E355-43DA-8732-F852087C2913}"/>
    <dgm:cxn modelId="{DE1190F7-712E-4099-AA94-D2ADFBAECF8C}" srcId="{8253A1BD-6373-4475-9D6B-F557A016E303}" destId="{579038B2-C4F8-4DD9-8138-129B80514EE0}" srcOrd="3" destOrd="0" parTransId="{EEBA1E41-5D5E-45A6-93A0-369335281DD2}" sibTransId="{16E7B389-083F-4794-8F2D-A916B1A6689E}"/>
    <dgm:cxn modelId="{8D40048E-9E6D-4F3B-B7C0-A857629DBF65}" type="presOf" srcId="{8253A1BD-6373-4475-9D6B-F557A016E303}" destId="{8C4194AA-303A-4864-A8CA-40F5271D73CB}" srcOrd="0" destOrd="0" presId="urn:microsoft.com/office/officeart/2005/8/layout/chevron1"/>
    <dgm:cxn modelId="{296DF205-3D41-480A-AECF-8F47469531E2}" type="presOf" srcId="{579038B2-C4F8-4DD9-8138-129B80514EE0}" destId="{C33D782B-61FD-41D4-AE3C-65A974EDBDBA}" srcOrd="0" destOrd="0" presId="urn:microsoft.com/office/officeart/2005/8/layout/chevron1"/>
    <dgm:cxn modelId="{32146612-02BF-480E-AC3C-C545198305D0}" srcId="{8253A1BD-6373-4475-9D6B-F557A016E303}" destId="{5DF31531-84EA-4F70-AAB3-6D9991545460}" srcOrd="2" destOrd="0" parTransId="{84E8E811-9E99-4107-9D1F-2C5892F37D6D}" sibTransId="{E283A461-3FB5-4B4E-9BCD-80BAA400874B}"/>
    <dgm:cxn modelId="{0AA5A816-7DDC-4945-B35B-2733D9D17695}" type="presOf" srcId="{EB98844B-0FE6-4EF8-AE6A-16B0CE82530D}" destId="{24262FB2-7636-4F8A-8E95-F580A2B89F1C}" srcOrd="0" destOrd="0" presId="urn:microsoft.com/office/officeart/2005/8/layout/chevron1"/>
    <dgm:cxn modelId="{A3B63C0F-EC8D-4890-A60C-FBF21D4F3146}" type="presParOf" srcId="{8C4194AA-303A-4864-A8CA-40F5271D73CB}" destId="{24262FB2-7636-4F8A-8E95-F580A2B89F1C}" srcOrd="0" destOrd="0" presId="urn:microsoft.com/office/officeart/2005/8/layout/chevron1"/>
    <dgm:cxn modelId="{8C0D6B77-6BA5-415A-BA93-7E62180A4228}" type="presParOf" srcId="{8C4194AA-303A-4864-A8CA-40F5271D73CB}" destId="{883AF29E-BA8C-44AB-A94A-5AD3E45D3FFB}" srcOrd="1" destOrd="0" presId="urn:microsoft.com/office/officeart/2005/8/layout/chevron1"/>
    <dgm:cxn modelId="{269E8994-37B0-4C6E-92F1-F0DCDAB12B74}" type="presParOf" srcId="{8C4194AA-303A-4864-A8CA-40F5271D73CB}" destId="{2C1C4D4D-A0ED-4410-A4B7-378CABF068DE}" srcOrd="2" destOrd="0" presId="urn:microsoft.com/office/officeart/2005/8/layout/chevron1"/>
    <dgm:cxn modelId="{E85DBCF4-E0CE-4FD5-9AF4-571105135C9A}" type="presParOf" srcId="{8C4194AA-303A-4864-A8CA-40F5271D73CB}" destId="{2E7C220A-8D54-44AB-8F66-F356B6F19146}" srcOrd="3" destOrd="0" presId="urn:microsoft.com/office/officeart/2005/8/layout/chevron1"/>
    <dgm:cxn modelId="{93013B61-06BB-4DD6-AB8C-6EAFB497C9B5}" type="presParOf" srcId="{8C4194AA-303A-4864-A8CA-40F5271D73CB}" destId="{C09AC669-3FA1-4448-A55F-59A2D0134846}" srcOrd="4" destOrd="0" presId="urn:microsoft.com/office/officeart/2005/8/layout/chevron1"/>
    <dgm:cxn modelId="{FE463ED8-A866-4F31-BAB6-3C7348021BDC}" type="presParOf" srcId="{8C4194AA-303A-4864-A8CA-40F5271D73CB}" destId="{08EE50ED-4FE6-4CFA-9B27-87672621CC13}" srcOrd="5" destOrd="0" presId="urn:microsoft.com/office/officeart/2005/8/layout/chevron1"/>
    <dgm:cxn modelId="{238E5E9E-D30F-4E96-81B3-A5F9C7D08C39}" type="presParOf" srcId="{8C4194AA-303A-4864-A8CA-40F5271D73CB}" destId="{C33D782B-61FD-41D4-AE3C-65A974EDBDBA}"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53A1BD-6373-4475-9D6B-F557A016E303}" type="doc">
      <dgm:prSet loTypeId="urn:microsoft.com/office/officeart/2005/8/layout/chevron1" loCatId="process" qsTypeId="urn:microsoft.com/office/officeart/2005/8/quickstyle/simple1#6" qsCatId="simple" csTypeId="urn:microsoft.com/office/officeart/2005/8/colors/accent1_2#6" csCatId="accent1" phldr="1"/>
      <dgm:spPr/>
      <dgm:t>
        <a:bodyPr/>
        <a:lstStyle/>
        <a:p>
          <a:endParaRPr lang="zh-CN" altLang="en-US"/>
        </a:p>
      </dgm:t>
    </dgm:pt>
    <dgm:pt modelId="{2097C76C-9092-485C-85E5-6E25FE636D54}">
      <dgm:prSet phldrT="[文本]" custT="1"/>
      <dgm:spPr>
        <a:solidFill>
          <a:schemeClr val="accent1"/>
        </a:solidFill>
      </dgm:spPr>
      <dgm:t>
        <a:bodyPr/>
        <a:lstStyle/>
        <a:p>
          <a:pPr>
            <a:lnSpc>
              <a:spcPts val="2000"/>
            </a:lnSpc>
            <a:spcAft>
              <a:spcPts val="0"/>
            </a:spcAft>
          </a:pPr>
          <a:r>
            <a:rPr lang="zh-CN" altLang="en-US" sz="2000" b="0" dirty="0">
              <a:effectLst/>
              <a:latin typeface="Hiragino Sans GB W3" pitchFamily="34" charset="-122"/>
              <a:ea typeface="Hiragino Sans GB W3" pitchFamily="34" charset="-122"/>
            </a:rPr>
            <a:t>环境实</a:t>
          </a:r>
          <a:endParaRPr lang="en-US" altLang="zh-CN" sz="2000" b="0" dirty="0">
            <a:effectLst/>
            <a:latin typeface="Hiragino Sans GB W3" pitchFamily="34" charset="-122"/>
            <a:ea typeface="Hiragino Sans GB W3" pitchFamily="34" charset="-122"/>
          </a:endParaRPr>
        </a:p>
        <a:p>
          <a:pPr>
            <a:lnSpc>
              <a:spcPts val="2000"/>
            </a:lnSpc>
            <a:spcAft>
              <a:spcPts val="0"/>
            </a:spcAft>
          </a:pPr>
          <a:r>
            <a:rPr lang="zh-CN" altLang="en-US" sz="2000" b="0" dirty="0">
              <a:effectLst/>
              <a:latin typeface="Hiragino Sans GB W3" pitchFamily="34" charset="-122"/>
              <a:ea typeface="Hiragino Sans GB W3" pitchFamily="34" charset="-122"/>
            </a:rPr>
            <a:t>时监控</a:t>
          </a:r>
        </a:p>
      </dgm:t>
    </dgm:pt>
    <dgm:pt modelId="{664D8FA5-D482-44DD-9145-1F92C2E9BC74}" type="parTrans" cxnId="{5FB5454D-D30E-4680-9E45-E84DE0628BB8}">
      <dgm:prSet/>
      <dgm:spPr/>
      <dgm:t>
        <a:bodyPr/>
        <a:lstStyle/>
        <a:p>
          <a:endParaRPr lang="zh-CN" altLang="en-US"/>
        </a:p>
      </dgm:t>
    </dgm:pt>
    <dgm:pt modelId="{0AC5CDE0-E355-43DA-8732-F852087C2913}" type="sibTrans" cxnId="{5FB5454D-D30E-4680-9E45-E84DE0628BB8}">
      <dgm:prSet/>
      <dgm:spPr/>
      <dgm:t>
        <a:bodyPr/>
        <a:lstStyle/>
        <a:p>
          <a:endParaRPr lang="zh-CN" altLang="en-US"/>
        </a:p>
      </dgm:t>
    </dgm:pt>
    <dgm:pt modelId="{5DF31531-84EA-4F70-AAB3-6D9991545460}">
      <dgm:prSet phldrT="[文本]" custT="1"/>
      <dgm:spPr/>
      <dgm:t>
        <a:bodyPr/>
        <a:lstStyle/>
        <a:p>
          <a:pPr>
            <a:lnSpc>
              <a:spcPts val="2000"/>
            </a:lnSpc>
            <a:spcAft>
              <a:spcPts val="0"/>
            </a:spcAft>
          </a:pPr>
          <a:r>
            <a:rPr lang="zh-CN" altLang="en-US" sz="1700" b="0" dirty="0">
              <a:effectLst/>
              <a:latin typeface="Hiragino Sans GB W3" pitchFamily="34" charset="-122"/>
              <a:ea typeface="Hiragino Sans GB W3" pitchFamily="34" charset="-122"/>
            </a:rPr>
            <a:t>信息产</a:t>
          </a:r>
          <a:endParaRPr lang="en-US" altLang="zh-CN" sz="1700" b="0" dirty="0">
            <a:effectLst/>
            <a:latin typeface="Hiragino Sans GB W3" pitchFamily="34" charset="-122"/>
            <a:ea typeface="Hiragino Sans GB W3" pitchFamily="34" charset="-122"/>
          </a:endParaRPr>
        </a:p>
        <a:p>
          <a:pPr>
            <a:lnSpc>
              <a:spcPts val="2000"/>
            </a:lnSpc>
            <a:spcAft>
              <a:spcPts val="0"/>
            </a:spcAft>
          </a:pPr>
          <a:r>
            <a:rPr lang="zh-CN" altLang="en-US" sz="1700" b="0" dirty="0">
              <a:effectLst/>
              <a:latin typeface="Hiragino Sans GB W3" pitchFamily="34" charset="-122"/>
              <a:ea typeface="Hiragino Sans GB W3" pitchFamily="34" charset="-122"/>
            </a:rPr>
            <a:t>品制作</a:t>
          </a:r>
        </a:p>
      </dgm:t>
    </dgm:pt>
    <dgm:pt modelId="{84E8E811-9E99-4107-9D1F-2C5892F37D6D}" type="parTrans" cxnId="{32146612-02BF-480E-AC3C-C545198305D0}">
      <dgm:prSet/>
      <dgm:spPr/>
      <dgm:t>
        <a:bodyPr/>
        <a:lstStyle/>
        <a:p>
          <a:endParaRPr lang="zh-CN" altLang="en-US"/>
        </a:p>
      </dgm:t>
    </dgm:pt>
    <dgm:pt modelId="{E283A461-3FB5-4B4E-9BCD-80BAA400874B}" type="sibTrans" cxnId="{32146612-02BF-480E-AC3C-C545198305D0}">
      <dgm:prSet/>
      <dgm:spPr/>
      <dgm:t>
        <a:bodyPr/>
        <a:lstStyle/>
        <a:p>
          <a:endParaRPr lang="zh-CN" altLang="en-US"/>
        </a:p>
      </dgm:t>
    </dgm:pt>
    <dgm:pt modelId="{579038B2-C4F8-4DD9-8138-129B80514EE0}">
      <dgm:prSet phldrT="[文本]" custT="1"/>
      <dgm:spPr>
        <a:solidFill>
          <a:schemeClr val="accent1">
            <a:lumMod val="75000"/>
          </a:schemeClr>
        </a:solidFill>
      </dgm:spPr>
      <dgm:t>
        <a:bodyPr/>
        <a:lstStyle/>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信息产</a:t>
          </a:r>
          <a:endParaRPr lang="en-US" altLang="zh-CN" sz="2000" b="1" dirty="0">
            <a:effectLst>
              <a:outerShdw blurRad="38100" dist="38100" dir="2700000" algn="tl">
                <a:srgbClr val="000000">
                  <a:alpha val="43137"/>
                </a:srgbClr>
              </a:outerShdw>
            </a:effectLst>
            <a:latin typeface="Hiragino Sans GB W3" pitchFamily="34" charset="-122"/>
            <a:ea typeface="Hiragino Sans GB W3" pitchFamily="34" charset="-122"/>
          </a:endParaRPr>
        </a:p>
        <a:p>
          <a:pPr>
            <a:lnSpc>
              <a:spcPts val="2000"/>
            </a:lnSpc>
            <a:spcAft>
              <a:spcPts val="0"/>
            </a:spcAft>
          </a:pPr>
          <a:r>
            <a:rPr lang="zh-CN" altLang="en-US" sz="2000" b="1" dirty="0">
              <a:effectLst>
                <a:outerShdw blurRad="38100" dist="38100" dir="2700000" algn="tl">
                  <a:srgbClr val="000000">
                    <a:alpha val="43137"/>
                  </a:srgbClr>
                </a:outerShdw>
              </a:effectLst>
              <a:latin typeface="Hiragino Sans GB W3" pitchFamily="34" charset="-122"/>
              <a:ea typeface="Hiragino Sans GB W3" pitchFamily="34" charset="-122"/>
            </a:rPr>
            <a:t>品服务</a:t>
          </a:r>
          <a:endParaRPr lang="en-US" altLang="zh-CN" sz="2000" b="1" dirty="0">
            <a:effectLst>
              <a:outerShdw blurRad="38100" dist="38100" dir="2700000" algn="tl">
                <a:srgbClr val="000000">
                  <a:alpha val="43137"/>
                </a:srgbClr>
              </a:outerShdw>
            </a:effectLst>
            <a:latin typeface="Hiragino Sans GB W3" pitchFamily="34" charset="-122"/>
            <a:ea typeface="Hiragino Sans GB W3" pitchFamily="34" charset="-122"/>
          </a:endParaRPr>
        </a:p>
      </dgm:t>
    </dgm:pt>
    <dgm:pt modelId="{EEBA1E41-5D5E-45A6-93A0-369335281DD2}" type="parTrans" cxnId="{DE1190F7-712E-4099-AA94-D2ADFBAECF8C}">
      <dgm:prSet/>
      <dgm:spPr/>
      <dgm:t>
        <a:bodyPr/>
        <a:lstStyle/>
        <a:p>
          <a:endParaRPr lang="zh-CN" altLang="en-US"/>
        </a:p>
      </dgm:t>
    </dgm:pt>
    <dgm:pt modelId="{16E7B389-083F-4794-8F2D-A916B1A6689E}" type="sibTrans" cxnId="{DE1190F7-712E-4099-AA94-D2ADFBAECF8C}">
      <dgm:prSet/>
      <dgm:spPr/>
      <dgm:t>
        <a:bodyPr/>
        <a:lstStyle/>
        <a:p>
          <a:endParaRPr lang="zh-CN" altLang="en-US"/>
        </a:p>
      </dgm:t>
    </dgm:pt>
    <dgm:pt modelId="{EB98844B-0FE6-4EF8-AE6A-16B0CE82530D}">
      <dgm:prSet phldrT="[文本]" custT="1"/>
      <dgm:spPr>
        <a:solidFill>
          <a:schemeClr val="accent1"/>
        </a:solidFill>
      </dgm:spPr>
      <dgm:t>
        <a:bodyPr/>
        <a:lstStyle/>
        <a:p>
          <a:pPr>
            <a:lnSpc>
              <a:spcPts val="2000"/>
            </a:lnSpc>
            <a:spcAft>
              <a:spcPts val="0"/>
            </a:spcAft>
          </a:pPr>
          <a:r>
            <a:rPr lang="zh-CN" altLang="en-US" sz="1700" b="0" dirty="0">
              <a:effectLst/>
              <a:latin typeface="Hiragino Sans GB W3" pitchFamily="34" charset="-122"/>
              <a:ea typeface="Hiragino Sans GB W3" pitchFamily="34" charset="-122"/>
            </a:rPr>
            <a:t>基础数</a:t>
          </a:r>
          <a:endParaRPr lang="en-US" altLang="zh-CN" sz="1700" b="0" dirty="0">
            <a:effectLst/>
            <a:latin typeface="Hiragino Sans GB W3" pitchFamily="34" charset="-122"/>
            <a:ea typeface="Hiragino Sans GB W3" pitchFamily="34" charset="-122"/>
          </a:endParaRPr>
        </a:p>
        <a:p>
          <a:pPr>
            <a:lnSpc>
              <a:spcPts val="2000"/>
            </a:lnSpc>
            <a:spcAft>
              <a:spcPts val="0"/>
            </a:spcAft>
          </a:pPr>
          <a:r>
            <a:rPr lang="zh-CN" altLang="en-US" sz="1700" b="0" dirty="0">
              <a:effectLst/>
              <a:latin typeface="Hiragino Sans GB W3" pitchFamily="34" charset="-122"/>
              <a:ea typeface="Hiragino Sans GB W3" pitchFamily="34" charset="-122"/>
            </a:rPr>
            <a:t>据积累</a:t>
          </a:r>
        </a:p>
      </dgm:t>
    </dgm:pt>
    <dgm:pt modelId="{83C8F6AC-FD58-453D-843C-0CDC0CB40110}" type="sibTrans" cxnId="{A9745060-83D8-4B60-AC5A-AEE6A9C811E9}">
      <dgm:prSet/>
      <dgm:spPr/>
      <dgm:t>
        <a:bodyPr/>
        <a:lstStyle/>
        <a:p>
          <a:endParaRPr lang="zh-CN" altLang="en-US"/>
        </a:p>
      </dgm:t>
    </dgm:pt>
    <dgm:pt modelId="{EAD7690A-B58B-47F6-AE77-27625A84BB21}" type="parTrans" cxnId="{A9745060-83D8-4B60-AC5A-AEE6A9C811E9}">
      <dgm:prSet/>
      <dgm:spPr/>
      <dgm:t>
        <a:bodyPr/>
        <a:lstStyle/>
        <a:p>
          <a:endParaRPr lang="zh-CN" altLang="en-US"/>
        </a:p>
      </dgm:t>
    </dgm:pt>
    <dgm:pt modelId="{8C4194AA-303A-4864-A8CA-40F5271D73CB}" type="pres">
      <dgm:prSet presAssocID="{8253A1BD-6373-4475-9D6B-F557A016E303}" presName="Name0" presStyleCnt="0">
        <dgm:presLayoutVars>
          <dgm:dir/>
          <dgm:animLvl val="lvl"/>
          <dgm:resizeHandles val="exact"/>
        </dgm:presLayoutVars>
      </dgm:prSet>
      <dgm:spPr/>
      <dgm:t>
        <a:bodyPr/>
        <a:lstStyle/>
        <a:p>
          <a:endParaRPr lang="zh-CN" altLang="en-US"/>
        </a:p>
      </dgm:t>
    </dgm:pt>
    <dgm:pt modelId="{24262FB2-7636-4F8A-8E95-F580A2B89F1C}" type="pres">
      <dgm:prSet presAssocID="{EB98844B-0FE6-4EF8-AE6A-16B0CE82530D}" presName="parTxOnly" presStyleLbl="node1" presStyleIdx="0" presStyleCnt="4" custLinFactNeighborX="-1124" custLinFactNeighborY="-13440">
        <dgm:presLayoutVars>
          <dgm:chMax val="0"/>
          <dgm:chPref val="0"/>
          <dgm:bulletEnabled val="1"/>
        </dgm:presLayoutVars>
      </dgm:prSet>
      <dgm:spPr/>
      <dgm:t>
        <a:bodyPr/>
        <a:lstStyle/>
        <a:p>
          <a:endParaRPr lang="zh-CN" altLang="en-US"/>
        </a:p>
      </dgm:t>
    </dgm:pt>
    <dgm:pt modelId="{883AF29E-BA8C-44AB-A94A-5AD3E45D3FFB}" type="pres">
      <dgm:prSet presAssocID="{83C8F6AC-FD58-453D-843C-0CDC0CB40110}" presName="parTxOnlySpace" presStyleCnt="0"/>
      <dgm:spPr/>
    </dgm:pt>
    <dgm:pt modelId="{2C1C4D4D-A0ED-4410-A4B7-378CABF068DE}" type="pres">
      <dgm:prSet presAssocID="{2097C76C-9092-485C-85E5-6E25FE636D54}" presName="parTxOnly" presStyleLbl="node1" presStyleIdx="1" presStyleCnt="4" custLinFactNeighborX="-84609" custLinFactNeighborY="-13440">
        <dgm:presLayoutVars>
          <dgm:chMax val="0"/>
          <dgm:chPref val="0"/>
          <dgm:bulletEnabled val="1"/>
        </dgm:presLayoutVars>
      </dgm:prSet>
      <dgm:spPr/>
      <dgm:t>
        <a:bodyPr/>
        <a:lstStyle/>
        <a:p>
          <a:endParaRPr lang="zh-CN" altLang="en-US"/>
        </a:p>
      </dgm:t>
    </dgm:pt>
    <dgm:pt modelId="{2E7C220A-8D54-44AB-8F66-F356B6F19146}" type="pres">
      <dgm:prSet presAssocID="{0AC5CDE0-E355-43DA-8732-F852087C2913}" presName="parTxOnlySpace" presStyleCnt="0"/>
      <dgm:spPr/>
    </dgm:pt>
    <dgm:pt modelId="{C09AC669-3FA1-4448-A55F-59A2D0134846}" type="pres">
      <dgm:prSet presAssocID="{5DF31531-84EA-4F70-AAB3-6D9991545460}" presName="parTxOnly" presStyleLbl="node1" presStyleIdx="2" presStyleCnt="4" custLinFactX="-6808" custLinFactNeighborX="-100000" custLinFactNeighborY="-13440">
        <dgm:presLayoutVars>
          <dgm:chMax val="0"/>
          <dgm:chPref val="0"/>
          <dgm:bulletEnabled val="1"/>
        </dgm:presLayoutVars>
      </dgm:prSet>
      <dgm:spPr/>
      <dgm:t>
        <a:bodyPr/>
        <a:lstStyle/>
        <a:p>
          <a:endParaRPr lang="zh-CN" altLang="en-US"/>
        </a:p>
      </dgm:t>
    </dgm:pt>
    <dgm:pt modelId="{08EE50ED-4FE6-4CFA-9B27-87672621CC13}" type="pres">
      <dgm:prSet presAssocID="{E283A461-3FB5-4B4E-9BCD-80BAA400874B}" presName="parTxOnlySpace" presStyleCnt="0"/>
      <dgm:spPr/>
    </dgm:pt>
    <dgm:pt modelId="{C33D782B-61FD-41D4-AE3C-65A974EDBDBA}" type="pres">
      <dgm:prSet presAssocID="{579038B2-C4F8-4DD9-8138-129B80514EE0}" presName="parTxOnly" presStyleLbl="node1" presStyleIdx="3" presStyleCnt="4" custLinFactX="-15155" custLinFactNeighborX="-100000" custLinFactNeighborY="-13440">
        <dgm:presLayoutVars>
          <dgm:chMax val="0"/>
          <dgm:chPref val="0"/>
          <dgm:bulletEnabled val="1"/>
        </dgm:presLayoutVars>
      </dgm:prSet>
      <dgm:spPr/>
      <dgm:t>
        <a:bodyPr/>
        <a:lstStyle/>
        <a:p>
          <a:endParaRPr lang="zh-CN" altLang="en-US"/>
        </a:p>
      </dgm:t>
    </dgm:pt>
  </dgm:ptLst>
  <dgm:cxnLst>
    <dgm:cxn modelId="{A9745060-83D8-4B60-AC5A-AEE6A9C811E9}" srcId="{8253A1BD-6373-4475-9D6B-F557A016E303}" destId="{EB98844B-0FE6-4EF8-AE6A-16B0CE82530D}" srcOrd="0" destOrd="0" parTransId="{EAD7690A-B58B-47F6-AE77-27625A84BB21}" sibTransId="{83C8F6AC-FD58-453D-843C-0CDC0CB40110}"/>
    <dgm:cxn modelId="{9FB1BE4D-5660-425E-8D9E-BC53C7E22B44}" type="presOf" srcId="{2097C76C-9092-485C-85E5-6E25FE636D54}" destId="{2C1C4D4D-A0ED-4410-A4B7-378CABF068DE}" srcOrd="0" destOrd="0" presId="urn:microsoft.com/office/officeart/2005/8/layout/chevron1"/>
    <dgm:cxn modelId="{53859679-7FAC-4BED-8E17-9A2EAF0DB0E6}" type="presOf" srcId="{5DF31531-84EA-4F70-AAB3-6D9991545460}" destId="{C09AC669-3FA1-4448-A55F-59A2D0134846}" srcOrd="0" destOrd="0" presId="urn:microsoft.com/office/officeart/2005/8/layout/chevron1"/>
    <dgm:cxn modelId="{5FB5454D-D30E-4680-9E45-E84DE0628BB8}" srcId="{8253A1BD-6373-4475-9D6B-F557A016E303}" destId="{2097C76C-9092-485C-85E5-6E25FE636D54}" srcOrd="1" destOrd="0" parTransId="{664D8FA5-D482-44DD-9145-1F92C2E9BC74}" sibTransId="{0AC5CDE0-E355-43DA-8732-F852087C2913}"/>
    <dgm:cxn modelId="{81A040D9-B136-4A41-9471-895FB34703B1}" type="presOf" srcId="{8253A1BD-6373-4475-9D6B-F557A016E303}" destId="{8C4194AA-303A-4864-A8CA-40F5271D73CB}" srcOrd="0" destOrd="0" presId="urn:microsoft.com/office/officeart/2005/8/layout/chevron1"/>
    <dgm:cxn modelId="{DE1190F7-712E-4099-AA94-D2ADFBAECF8C}" srcId="{8253A1BD-6373-4475-9D6B-F557A016E303}" destId="{579038B2-C4F8-4DD9-8138-129B80514EE0}" srcOrd="3" destOrd="0" parTransId="{EEBA1E41-5D5E-45A6-93A0-369335281DD2}" sibTransId="{16E7B389-083F-4794-8F2D-A916B1A6689E}"/>
    <dgm:cxn modelId="{8449B7EE-C20A-4773-805A-7A71B2BB8E47}" type="presOf" srcId="{EB98844B-0FE6-4EF8-AE6A-16B0CE82530D}" destId="{24262FB2-7636-4F8A-8E95-F580A2B89F1C}" srcOrd="0" destOrd="0" presId="urn:microsoft.com/office/officeart/2005/8/layout/chevron1"/>
    <dgm:cxn modelId="{32146612-02BF-480E-AC3C-C545198305D0}" srcId="{8253A1BD-6373-4475-9D6B-F557A016E303}" destId="{5DF31531-84EA-4F70-AAB3-6D9991545460}" srcOrd="2" destOrd="0" parTransId="{84E8E811-9E99-4107-9D1F-2C5892F37D6D}" sibTransId="{E283A461-3FB5-4B4E-9BCD-80BAA400874B}"/>
    <dgm:cxn modelId="{B0C6C898-9949-4032-ACCA-32D57ACE42FD}" type="presOf" srcId="{579038B2-C4F8-4DD9-8138-129B80514EE0}" destId="{C33D782B-61FD-41D4-AE3C-65A974EDBDBA}" srcOrd="0" destOrd="0" presId="urn:microsoft.com/office/officeart/2005/8/layout/chevron1"/>
    <dgm:cxn modelId="{5B369497-5CD9-48B1-BC52-36DB17D16A4A}" type="presParOf" srcId="{8C4194AA-303A-4864-A8CA-40F5271D73CB}" destId="{24262FB2-7636-4F8A-8E95-F580A2B89F1C}" srcOrd="0" destOrd="0" presId="urn:microsoft.com/office/officeart/2005/8/layout/chevron1"/>
    <dgm:cxn modelId="{450CED24-1CD0-41DE-A859-C67FFB079DC3}" type="presParOf" srcId="{8C4194AA-303A-4864-A8CA-40F5271D73CB}" destId="{883AF29E-BA8C-44AB-A94A-5AD3E45D3FFB}" srcOrd="1" destOrd="0" presId="urn:microsoft.com/office/officeart/2005/8/layout/chevron1"/>
    <dgm:cxn modelId="{28A7B233-9839-49E3-84A0-E0B0EF3F4726}" type="presParOf" srcId="{8C4194AA-303A-4864-A8CA-40F5271D73CB}" destId="{2C1C4D4D-A0ED-4410-A4B7-378CABF068DE}" srcOrd="2" destOrd="0" presId="urn:microsoft.com/office/officeart/2005/8/layout/chevron1"/>
    <dgm:cxn modelId="{5B8D3E9A-66DC-4577-A3CB-AE7BDD33438D}" type="presParOf" srcId="{8C4194AA-303A-4864-A8CA-40F5271D73CB}" destId="{2E7C220A-8D54-44AB-8F66-F356B6F19146}" srcOrd="3" destOrd="0" presId="urn:microsoft.com/office/officeart/2005/8/layout/chevron1"/>
    <dgm:cxn modelId="{8B773279-4B2A-4D50-8FA9-43DC120DB2A9}" type="presParOf" srcId="{8C4194AA-303A-4864-A8CA-40F5271D73CB}" destId="{C09AC669-3FA1-4448-A55F-59A2D0134846}" srcOrd="4" destOrd="0" presId="urn:microsoft.com/office/officeart/2005/8/layout/chevron1"/>
    <dgm:cxn modelId="{8850F91F-796B-4EE3-B181-4A0ECD246CDC}" type="presParOf" srcId="{8C4194AA-303A-4864-A8CA-40F5271D73CB}" destId="{08EE50ED-4FE6-4CFA-9B27-87672621CC13}" srcOrd="5" destOrd="0" presId="urn:microsoft.com/office/officeart/2005/8/layout/chevron1"/>
    <dgm:cxn modelId="{1A975FEA-896A-4D23-8071-52181FCB5398}" type="presParOf" srcId="{8C4194AA-303A-4864-A8CA-40F5271D73CB}" destId="{C33D782B-61FD-41D4-AE3C-65A974EDBDBA}"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66F13-E975-4ED4-BCF6-4ACE0FE7C4D4}">
      <dsp:nvSpPr>
        <dsp:cNvPr id="0" name=""/>
        <dsp:cNvSpPr/>
      </dsp:nvSpPr>
      <dsp:spPr>
        <a:xfrm>
          <a:off x="580998" y="152392"/>
          <a:ext cx="2117817" cy="351663"/>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itchFamily="34" charset="-122"/>
              <a:ea typeface="微软雅黑" pitchFamily="34" charset="-122"/>
            </a:rPr>
            <a:t>一、项目建设情况</a:t>
          </a:r>
          <a:endParaRPr lang="zh-CN" altLang="en-US" sz="1600" kern="1200" dirty="0"/>
        </a:p>
      </dsp:txBody>
      <dsp:txXfrm>
        <a:off x="591298" y="162692"/>
        <a:ext cx="2097217" cy="331063"/>
      </dsp:txXfrm>
    </dsp:sp>
    <dsp:sp modelId="{EF464B05-0852-4D6D-942D-05F1C952993B}">
      <dsp:nvSpPr>
        <dsp:cNvPr id="0" name=""/>
        <dsp:cNvSpPr/>
      </dsp:nvSpPr>
      <dsp:spPr>
        <a:xfrm>
          <a:off x="585935" y="656448"/>
          <a:ext cx="2107944" cy="351663"/>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a:solidFill>
                <a:schemeClr val="bg1"/>
              </a:solidFill>
              <a:latin typeface="微软雅黑" pitchFamily="34" charset="-122"/>
              <a:ea typeface="微软雅黑" pitchFamily="34" charset="-122"/>
            </a:rPr>
            <a:t>二</a:t>
          </a:r>
          <a:r>
            <a:rPr lang="zh-CN" altLang="en-US" sz="1600" b="1" kern="1200" dirty="0" smtClean="0">
              <a:solidFill>
                <a:schemeClr val="bg1"/>
              </a:solidFill>
              <a:latin typeface="微软雅黑" pitchFamily="34" charset="-122"/>
              <a:ea typeface="微软雅黑" pitchFamily="34" charset="-122"/>
            </a:rPr>
            <a:t>、在线监测系统</a:t>
          </a:r>
          <a:endParaRPr lang="zh-CN" altLang="en-US" sz="1600" kern="1200" dirty="0"/>
        </a:p>
      </dsp:txBody>
      <dsp:txXfrm>
        <a:off x="596235" y="666748"/>
        <a:ext cx="2087344" cy="331063"/>
      </dsp:txXfrm>
    </dsp:sp>
    <dsp:sp modelId="{045B89BF-018A-46A2-80DC-DE557E0C315B}">
      <dsp:nvSpPr>
        <dsp:cNvPr id="0" name=""/>
        <dsp:cNvSpPr/>
      </dsp:nvSpPr>
      <dsp:spPr>
        <a:xfrm>
          <a:off x="585935" y="1160503"/>
          <a:ext cx="2150370" cy="351663"/>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bg1"/>
              </a:solidFill>
              <a:latin typeface="微软雅黑" pitchFamily="34" charset="-122"/>
              <a:ea typeface="微软雅黑" pitchFamily="34" charset="-122"/>
            </a:rPr>
            <a:t>三、</a:t>
          </a:r>
          <a:r>
            <a:rPr lang="zh-CN" altLang="en-US" sz="1600" b="1" kern="1200" dirty="0">
              <a:solidFill>
                <a:schemeClr val="bg1"/>
              </a:solidFill>
              <a:latin typeface="微软雅黑" pitchFamily="34" charset="-122"/>
              <a:ea typeface="微软雅黑" pitchFamily="34" charset="-122"/>
            </a:rPr>
            <a:t>应用服务平台</a:t>
          </a:r>
          <a:endParaRPr lang="zh-CN" altLang="en-US" sz="1600" kern="1200" dirty="0"/>
        </a:p>
      </dsp:txBody>
      <dsp:txXfrm>
        <a:off x="596235" y="1170803"/>
        <a:ext cx="2129770" cy="331063"/>
      </dsp:txXfrm>
    </dsp:sp>
    <dsp:sp modelId="{4DAE1F2B-001D-4EB4-846B-B92398D448EF}">
      <dsp:nvSpPr>
        <dsp:cNvPr id="0" name=""/>
        <dsp:cNvSpPr/>
      </dsp:nvSpPr>
      <dsp:spPr>
        <a:xfrm>
          <a:off x="585935" y="1592549"/>
          <a:ext cx="2150370" cy="351663"/>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b="1" kern="1200" dirty="0" smtClean="0">
              <a:solidFill>
                <a:schemeClr val="bg1"/>
              </a:solidFill>
              <a:latin typeface="微软雅黑" pitchFamily="34" charset="-122"/>
              <a:ea typeface="微软雅黑" pitchFamily="34" charset="-122"/>
            </a:rPr>
            <a:t>   四、</a:t>
          </a:r>
          <a:r>
            <a:rPr lang="zh-CN" altLang="en-US" sz="1600" b="1" kern="1200" dirty="0">
              <a:solidFill>
                <a:schemeClr val="bg1"/>
              </a:solidFill>
              <a:latin typeface="微软雅黑" pitchFamily="34" charset="-122"/>
              <a:ea typeface="微软雅黑" pitchFamily="34" charset="-122"/>
            </a:rPr>
            <a:t>数据比对和应用</a:t>
          </a:r>
          <a:endParaRPr lang="zh-CN" altLang="en-US" sz="1600" kern="1200" dirty="0"/>
        </a:p>
      </dsp:txBody>
      <dsp:txXfrm>
        <a:off x="596235" y="1602849"/>
        <a:ext cx="2129770" cy="331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62FB2-7636-4F8A-8E95-F580A2B89F1C}">
      <dsp:nvSpPr>
        <dsp:cNvPr id="0" name=""/>
        <dsp:cNvSpPr/>
      </dsp:nvSpPr>
      <dsp:spPr>
        <a:xfrm>
          <a:off x="0" y="0"/>
          <a:ext cx="2565515" cy="535767"/>
        </a:xfrm>
        <a:prstGeom prst="chevron">
          <a:avLst/>
        </a:prstGeom>
        <a:solidFill>
          <a:schemeClr val="accent1">
            <a:lumMod val="7500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基础数</a:t>
          </a:r>
          <a:endParaRPr lang="en-US" altLang="zh-CN" sz="2000" b="1" kern="1200" dirty="0">
            <a:effectLst>
              <a:outerShdw blurRad="38100" dist="38100" dir="2700000" algn="tl">
                <a:srgbClr val="000000">
                  <a:alpha val="43137"/>
                </a:srgbClr>
              </a:outerShdw>
            </a:effectLst>
            <a:latin typeface="Hiragino Sans GB W3" pitchFamily="34" charset="-122"/>
            <a:ea typeface="Hiragino Sans GB W3" pitchFamily="34" charset="-122"/>
          </a:endParaRPr>
        </a:p>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据积累</a:t>
          </a:r>
        </a:p>
      </dsp:txBody>
      <dsp:txXfrm>
        <a:off x="267884" y="0"/>
        <a:ext cx="2029748" cy="535767"/>
      </dsp:txXfrm>
    </dsp:sp>
    <dsp:sp modelId="{2C1C4D4D-A0ED-4410-A4B7-378CABF068DE}">
      <dsp:nvSpPr>
        <dsp:cNvPr id="0" name=""/>
        <dsp:cNvSpPr/>
      </dsp:nvSpPr>
      <dsp:spPr>
        <a:xfrm>
          <a:off x="2096305" y="0"/>
          <a:ext cx="2565515" cy="535767"/>
        </a:xfrm>
        <a:prstGeom prst="chevron">
          <a:avLst/>
        </a:prstGeom>
        <a:solidFill>
          <a:schemeClr val="accent1"/>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环境实</a:t>
          </a:r>
          <a:endParaRPr lang="en-US" altLang="zh-CN" sz="1700" b="0" kern="1200" dirty="0">
            <a:effectLst/>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时监控</a:t>
          </a:r>
        </a:p>
      </dsp:txBody>
      <dsp:txXfrm>
        <a:off x="2364189" y="0"/>
        <a:ext cx="2029748" cy="535767"/>
      </dsp:txXfrm>
    </dsp:sp>
    <dsp:sp modelId="{C09AC669-3FA1-4448-A55F-59A2D0134846}">
      <dsp:nvSpPr>
        <dsp:cNvPr id="0" name=""/>
        <dsp:cNvSpPr/>
      </dsp:nvSpPr>
      <dsp:spPr>
        <a:xfrm>
          <a:off x="4191123" y="0"/>
          <a:ext cx="2565515" cy="535767"/>
        </a:xfrm>
        <a:prstGeom prst="chevron">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kern="1200" dirty="0">
              <a:latin typeface="Hiragino Sans GB W3" pitchFamily="34" charset="-122"/>
              <a:ea typeface="Hiragino Sans GB W3" pitchFamily="34" charset="-122"/>
            </a:rPr>
            <a:t>信息产</a:t>
          </a:r>
          <a:endParaRPr lang="en-US" altLang="zh-CN" sz="1700" kern="1200" dirty="0">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kern="1200" dirty="0">
              <a:latin typeface="Hiragino Sans GB W3" pitchFamily="34" charset="-122"/>
              <a:ea typeface="Hiragino Sans GB W3" pitchFamily="34" charset="-122"/>
            </a:rPr>
            <a:t>品制作</a:t>
          </a:r>
        </a:p>
      </dsp:txBody>
      <dsp:txXfrm>
        <a:off x="4459007" y="0"/>
        <a:ext cx="2029748" cy="535767"/>
      </dsp:txXfrm>
    </dsp:sp>
    <dsp:sp modelId="{C33D782B-61FD-41D4-AE3C-65A974EDBDBA}">
      <dsp:nvSpPr>
        <dsp:cNvPr id="0" name=""/>
        <dsp:cNvSpPr/>
      </dsp:nvSpPr>
      <dsp:spPr>
        <a:xfrm>
          <a:off x="6285943" y="0"/>
          <a:ext cx="2565515" cy="535767"/>
        </a:xfrm>
        <a:prstGeom prst="chevron">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kern="1200" dirty="0">
              <a:latin typeface="Hiragino Sans GB W3" pitchFamily="34" charset="-122"/>
              <a:ea typeface="Hiragino Sans GB W3" pitchFamily="34" charset="-122"/>
            </a:rPr>
            <a:t>信息产</a:t>
          </a:r>
          <a:endParaRPr lang="en-US" altLang="zh-CN" sz="1700" kern="1200" dirty="0">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kern="1200" dirty="0">
              <a:latin typeface="Hiragino Sans GB W3" pitchFamily="34" charset="-122"/>
              <a:ea typeface="Hiragino Sans GB W3" pitchFamily="34" charset="-122"/>
            </a:rPr>
            <a:t>品服务</a:t>
          </a:r>
          <a:endParaRPr lang="en-US" altLang="zh-CN" sz="1700" kern="1200" dirty="0">
            <a:latin typeface="Hiragino Sans GB W3" pitchFamily="34" charset="-122"/>
            <a:ea typeface="Hiragino Sans GB W3" pitchFamily="34" charset="-122"/>
          </a:endParaRPr>
        </a:p>
      </dsp:txBody>
      <dsp:txXfrm>
        <a:off x="6553827" y="0"/>
        <a:ext cx="2029748" cy="5357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62FB2-7636-4F8A-8E95-F580A2B89F1C}">
      <dsp:nvSpPr>
        <dsp:cNvPr id="0" name=""/>
        <dsp:cNvSpPr/>
      </dsp:nvSpPr>
      <dsp:spPr>
        <a:xfrm>
          <a:off x="0" y="0"/>
          <a:ext cx="2565515" cy="535767"/>
        </a:xfrm>
        <a:prstGeom prst="chevron">
          <a:avLst/>
        </a:prstGeom>
        <a:solidFill>
          <a:schemeClr val="accent1"/>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基础数</a:t>
          </a:r>
          <a:endParaRPr lang="en-US" altLang="zh-CN" sz="1700" b="0" kern="1200" dirty="0">
            <a:effectLst/>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据积累</a:t>
          </a:r>
        </a:p>
      </dsp:txBody>
      <dsp:txXfrm>
        <a:off x="267884" y="0"/>
        <a:ext cx="2029748" cy="535767"/>
      </dsp:txXfrm>
    </dsp:sp>
    <dsp:sp modelId="{2C1C4D4D-A0ED-4410-A4B7-378CABF068DE}">
      <dsp:nvSpPr>
        <dsp:cNvPr id="0" name=""/>
        <dsp:cNvSpPr/>
      </dsp:nvSpPr>
      <dsp:spPr>
        <a:xfrm>
          <a:off x="2096305" y="0"/>
          <a:ext cx="2565515" cy="535767"/>
        </a:xfrm>
        <a:prstGeom prst="chevron">
          <a:avLst/>
        </a:prstGeom>
        <a:solidFill>
          <a:schemeClr val="accent1">
            <a:lumMod val="7500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环境实</a:t>
          </a:r>
          <a:endParaRPr lang="en-US" altLang="zh-CN" sz="2000" b="1" kern="1200" dirty="0">
            <a:effectLst>
              <a:outerShdw blurRad="38100" dist="38100" dir="2700000" algn="tl">
                <a:srgbClr val="000000">
                  <a:alpha val="43137"/>
                </a:srgbClr>
              </a:outerShdw>
            </a:effectLst>
            <a:latin typeface="Hiragino Sans GB W3" pitchFamily="34" charset="-122"/>
            <a:ea typeface="Hiragino Sans GB W3" pitchFamily="34" charset="-122"/>
          </a:endParaRPr>
        </a:p>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时监控</a:t>
          </a:r>
        </a:p>
      </dsp:txBody>
      <dsp:txXfrm>
        <a:off x="2364189" y="0"/>
        <a:ext cx="2029748" cy="535767"/>
      </dsp:txXfrm>
    </dsp:sp>
    <dsp:sp modelId="{C09AC669-3FA1-4448-A55F-59A2D0134846}">
      <dsp:nvSpPr>
        <dsp:cNvPr id="0" name=""/>
        <dsp:cNvSpPr/>
      </dsp:nvSpPr>
      <dsp:spPr>
        <a:xfrm>
          <a:off x="4191123" y="0"/>
          <a:ext cx="2565515" cy="535767"/>
        </a:xfrm>
        <a:prstGeom prst="chevron">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kern="1200" dirty="0">
              <a:latin typeface="Hiragino Sans GB W3" pitchFamily="34" charset="-122"/>
              <a:ea typeface="Hiragino Sans GB W3" pitchFamily="34" charset="-122"/>
            </a:rPr>
            <a:t>信息产</a:t>
          </a:r>
          <a:endParaRPr lang="en-US" altLang="zh-CN" sz="1700" kern="1200" dirty="0">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kern="1200" dirty="0">
              <a:latin typeface="Hiragino Sans GB W3" pitchFamily="34" charset="-122"/>
              <a:ea typeface="Hiragino Sans GB W3" pitchFamily="34" charset="-122"/>
            </a:rPr>
            <a:t>品制作</a:t>
          </a:r>
        </a:p>
      </dsp:txBody>
      <dsp:txXfrm>
        <a:off x="4459007" y="0"/>
        <a:ext cx="2029748" cy="535767"/>
      </dsp:txXfrm>
    </dsp:sp>
    <dsp:sp modelId="{C33D782B-61FD-41D4-AE3C-65A974EDBDBA}">
      <dsp:nvSpPr>
        <dsp:cNvPr id="0" name=""/>
        <dsp:cNvSpPr/>
      </dsp:nvSpPr>
      <dsp:spPr>
        <a:xfrm>
          <a:off x="6285943" y="0"/>
          <a:ext cx="2565515" cy="535767"/>
        </a:xfrm>
        <a:prstGeom prst="chevron">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kern="1200" dirty="0">
              <a:latin typeface="Hiragino Sans GB W3" pitchFamily="34" charset="-122"/>
              <a:ea typeface="Hiragino Sans GB W3" pitchFamily="34" charset="-122"/>
            </a:rPr>
            <a:t>信息产</a:t>
          </a:r>
          <a:endParaRPr lang="en-US" altLang="zh-CN" sz="1700" kern="1200" dirty="0">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kern="1200" dirty="0">
              <a:latin typeface="Hiragino Sans GB W3" pitchFamily="34" charset="-122"/>
              <a:ea typeface="Hiragino Sans GB W3" pitchFamily="34" charset="-122"/>
            </a:rPr>
            <a:t>品服务</a:t>
          </a:r>
          <a:endParaRPr lang="en-US" altLang="zh-CN" sz="1700" kern="1200" dirty="0">
            <a:latin typeface="Hiragino Sans GB W3" pitchFamily="34" charset="-122"/>
            <a:ea typeface="Hiragino Sans GB W3" pitchFamily="34" charset="-122"/>
          </a:endParaRPr>
        </a:p>
      </dsp:txBody>
      <dsp:txXfrm>
        <a:off x="6553827" y="0"/>
        <a:ext cx="2029748" cy="535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62FB2-7636-4F8A-8E95-F580A2B89F1C}">
      <dsp:nvSpPr>
        <dsp:cNvPr id="0" name=""/>
        <dsp:cNvSpPr/>
      </dsp:nvSpPr>
      <dsp:spPr>
        <a:xfrm>
          <a:off x="0" y="0"/>
          <a:ext cx="2565515" cy="535767"/>
        </a:xfrm>
        <a:prstGeom prst="chevron">
          <a:avLst/>
        </a:prstGeom>
        <a:solidFill>
          <a:schemeClr val="accent1"/>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基础数</a:t>
          </a:r>
          <a:endParaRPr lang="en-US" altLang="zh-CN" sz="1700" b="0" kern="1200" dirty="0">
            <a:effectLst/>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据积累</a:t>
          </a:r>
        </a:p>
      </dsp:txBody>
      <dsp:txXfrm>
        <a:off x="267884" y="0"/>
        <a:ext cx="2029748" cy="535767"/>
      </dsp:txXfrm>
    </dsp:sp>
    <dsp:sp modelId="{2C1C4D4D-A0ED-4410-A4B7-378CABF068DE}">
      <dsp:nvSpPr>
        <dsp:cNvPr id="0" name=""/>
        <dsp:cNvSpPr/>
      </dsp:nvSpPr>
      <dsp:spPr>
        <a:xfrm>
          <a:off x="2096305" y="0"/>
          <a:ext cx="2565515" cy="535767"/>
        </a:xfrm>
        <a:prstGeom prst="chevron">
          <a:avLst/>
        </a:prstGeom>
        <a:solidFill>
          <a:schemeClr val="accent1"/>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ts val="2000"/>
            </a:lnSpc>
            <a:spcBef>
              <a:spcPct val="0"/>
            </a:spcBef>
            <a:spcAft>
              <a:spcPts val="0"/>
            </a:spcAft>
          </a:pPr>
          <a:r>
            <a:rPr lang="zh-CN" altLang="en-US" sz="2000" b="0" kern="1200" dirty="0">
              <a:effectLst/>
              <a:latin typeface="Hiragino Sans GB W3" pitchFamily="34" charset="-122"/>
              <a:ea typeface="Hiragino Sans GB W3" pitchFamily="34" charset="-122"/>
            </a:rPr>
            <a:t>环境实</a:t>
          </a:r>
          <a:endParaRPr lang="en-US" altLang="zh-CN" sz="2000" b="0" kern="1200" dirty="0">
            <a:effectLst/>
            <a:latin typeface="Hiragino Sans GB W3" pitchFamily="34" charset="-122"/>
            <a:ea typeface="Hiragino Sans GB W3" pitchFamily="34" charset="-122"/>
          </a:endParaRPr>
        </a:p>
        <a:p>
          <a:pPr lvl="0" algn="ctr" defTabSz="889000">
            <a:lnSpc>
              <a:spcPts val="2000"/>
            </a:lnSpc>
            <a:spcBef>
              <a:spcPct val="0"/>
            </a:spcBef>
            <a:spcAft>
              <a:spcPts val="0"/>
            </a:spcAft>
          </a:pPr>
          <a:r>
            <a:rPr lang="zh-CN" altLang="en-US" sz="2000" b="0" kern="1200" dirty="0">
              <a:effectLst/>
              <a:latin typeface="Hiragino Sans GB W3" pitchFamily="34" charset="-122"/>
              <a:ea typeface="Hiragino Sans GB W3" pitchFamily="34" charset="-122"/>
            </a:rPr>
            <a:t>时监控</a:t>
          </a:r>
        </a:p>
      </dsp:txBody>
      <dsp:txXfrm>
        <a:off x="2364189" y="0"/>
        <a:ext cx="2029748" cy="535767"/>
      </dsp:txXfrm>
    </dsp:sp>
    <dsp:sp modelId="{C09AC669-3FA1-4448-A55F-59A2D0134846}">
      <dsp:nvSpPr>
        <dsp:cNvPr id="0" name=""/>
        <dsp:cNvSpPr/>
      </dsp:nvSpPr>
      <dsp:spPr>
        <a:xfrm>
          <a:off x="4191123" y="0"/>
          <a:ext cx="2565515" cy="535767"/>
        </a:xfrm>
        <a:prstGeom prst="chevron">
          <a:avLst/>
        </a:prstGeom>
        <a:solidFill>
          <a:schemeClr val="accent1">
            <a:lumMod val="7500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信息产</a:t>
          </a:r>
          <a:endParaRPr lang="en-US" altLang="zh-CN" sz="2000" b="1" kern="1200" dirty="0">
            <a:effectLst>
              <a:outerShdw blurRad="38100" dist="38100" dir="2700000" algn="tl">
                <a:srgbClr val="000000">
                  <a:alpha val="43137"/>
                </a:srgbClr>
              </a:outerShdw>
            </a:effectLst>
            <a:latin typeface="Hiragino Sans GB W3" pitchFamily="34" charset="-122"/>
            <a:ea typeface="Hiragino Sans GB W3" pitchFamily="34" charset="-122"/>
          </a:endParaRPr>
        </a:p>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品制作</a:t>
          </a:r>
        </a:p>
      </dsp:txBody>
      <dsp:txXfrm>
        <a:off x="4459007" y="0"/>
        <a:ext cx="2029748" cy="535767"/>
      </dsp:txXfrm>
    </dsp:sp>
    <dsp:sp modelId="{C33D782B-61FD-41D4-AE3C-65A974EDBDBA}">
      <dsp:nvSpPr>
        <dsp:cNvPr id="0" name=""/>
        <dsp:cNvSpPr/>
      </dsp:nvSpPr>
      <dsp:spPr>
        <a:xfrm>
          <a:off x="6285943" y="0"/>
          <a:ext cx="2565515" cy="535767"/>
        </a:xfrm>
        <a:prstGeom prst="chevron">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kern="1200" dirty="0">
              <a:latin typeface="Hiragino Sans GB W3" pitchFamily="34" charset="-122"/>
              <a:ea typeface="Hiragino Sans GB W3" pitchFamily="34" charset="-122"/>
            </a:rPr>
            <a:t>信息产</a:t>
          </a:r>
          <a:endParaRPr lang="en-US" altLang="zh-CN" sz="1700" kern="1200" dirty="0">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kern="1200" dirty="0">
              <a:latin typeface="Hiragino Sans GB W3" pitchFamily="34" charset="-122"/>
              <a:ea typeface="Hiragino Sans GB W3" pitchFamily="34" charset="-122"/>
            </a:rPr>
            <a:t>品服务</a:t>
          </a:r>
          <a:endParaRPr lang="en-US" altLang="zh-CN" sz="1700" kern="1200" dirty="0">
            <a:latin typeface="Hiragino Sans GB W3" pitchFamily="34" charset="-122"/>
            <a:ea typeface="Hiragino Sans GB W3" pitchFamily="34" charset="-122"/>
          </a:endParaRPr>
        </a:p>
      </dsp:txBody>
      <dsp:txXfrm>
        <a:off x="6553827" y="0"/>
        <a:ext cx="2029748" cy="5357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62FB2-7636-4F8A-8E95-F580A2B89F1C}">
      <dsp:nvSpPr>
        <dsp:cNvPr id="0" name=""/>
        <dsp:cNvSpPr/>
      </dsp:nvSpPr>
      <dsp:spPr>
        <a:xfrm>
          <a:off x="0" y="0"/>
          <a:ext cx="2565515" cy="535767"/>
        </a:xfrm>
        <a:prstGeom prst="chevron">
          <a:avLst/>
        </a:prstGeom>
        <a:solidFill>
          <a:schemeClr val="accent1"/>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基础数</a:t>
          </a:r>
          <a:endParaRPr lang="en-US" altLang="zh-CN" sz="1700" b="0" kern="1200" dirty="0">
            <a:effectLst/>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据积累</a:t>
          </a:r>
        </a:p>
      </dsp:txBody>
      <dsp:txXfrm>
        <a:off x="267884" y="0"/>
        <a:ext cx="2029748" cy="535767"/>
      </dsp:txXfrm>
    </dsp:sp>
    <dsp:sp modelId="{2C1C4D4D-A0ED-4410-A4B7-378CABF068DE}">
      <dsp:nvSpPr>
        <dsp:cNvPr id="0" name=""/>
        <dsp:cNvSpPr/>
      </dsp:nvSpPr>
      <dsp:spPr>
        <a:xfrm>
          <a:off x="2096305" y="0"/>
          <a:ext cx="2565515" cy="535767"/>
        </a:xfrm>
        <a:prstGeom prst="chevron">
          <a:avLst/>
        </a:prstGeom>
        <a:solidFill>
          <a:schemeClr val="accent1"/>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ts val="2000"/>
            </a:lnSpc>
            <a:spcBef>
              <a:spcPct val="0"/>
            </a:spcBef>
            <a:spcAft>
              <a:spcPts val="0"/>
            </a:spcAft>
          </a:pPr>
          <a:r>
            <a:rPr lang="zh-CN" altLang="en-US" sz="2000" b="0" kern="1200" dirty="0">
              <a:effectLst/>
              <a:latin typeface="Hiragino Sans GB W3" pitchFamily="34" charset="-122"/>
              <a:ea typeface="Hiragino Sans GB W3" pitchFamily="34" charset="-122"/>
            </a:rPr>
            <a:t>环境实</a:t>
          </a:r>
          <a:endParaRPr lang="en-US" altLang="zh-CN" sz="2000" b="0" kern="1200" dirty="0">
            <a:effectLst/>
            <a:latin typeface="Hiragino Sans GB W3" pitchFamily="34" charset="-122"/>
            <a:ea typeface="Hiragino Sans GB W3" pitchFamily="34" charset="-122"/>
          </a:endParaRPr>
        </a:p>
        <a:p>
          <a:pPr lvl="0" algn="ctr" defTabSz="889000">
            <a:lnSpc>
              <a:spcPts val="2000"/>
            </a:lnSpc>
            <a:spcBef>
              <a:spcPct val="0"/>
            </a:spcBef>
            <a:spcAft>
              <a:spcPts val="0"/>
            </a:spcAft>
          </a:pPr>
          <a:r>
            <a:rPr lang="zh-CN" altLang="en-US" sz="2000" b="0" kern="1200" dirty="0">
              <a:effectLst/>
              <a:latin typeface="Hiragino Sans GB W3" pitchFamily="34" charset="-122"/>
              <a:ea typeface="Hiragino Sans GB W3" pitchFamily="34" charset="-122"/>
            </a:rPr>
            <a:t>时监控</a:t>
          </a:r>
        </a:p>
      </dsp:txBody>
      <dsp:txXfrm>
        <a:off x="2364189" y="0"/>
        <a:ext cx="2029748" cy="535767"/>
      </dsp:txXfrm>
    </dsp:sp>
    <dsp:sp modelId="{C09AC669-3FA1-4448-A55F-59A2D0134846}">
      <dsp:nvSpPr>
        <dsp:cNvPr id="0" name=""/>
        <dsp:cNvSpPr/>
      </dsp:nvSpPr>
      <dsp:spPr>
        <a:xfrm>
          <a:off x="4191123" y="0"/>
          <a:ext cx="2565515" cy="535767"/>
        </a:xfrm>
        <a:prstGeom prst="chevron">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信息产</a:t>
          </a:r>
          <a:endParaRPr lang="en-US" altLang="zh-CN" sz="1700" b="0" kern="1200" dirty="0">
            <a:effectLst/>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品制作</a:t>
          </a:r>
        </a:p>
      </dsp:txBody>
      <dsp:txXfrm>
        <a:off x="4459007" y="0"/>
        <a:ext cx="2029748" cy="535767"/>
      </dsp:txXfrm>
    </dsp:sp>
    <dsp:sp modelId="{C33D782B-61FD-41D4-AE3C-65A974EDBDBA}">
      <dsp:nvSpPr>
        <dsp:cNvPr id="0" name=""/>
        <dsp:cNvSpPr/>
      </dsp:nvSpPr>
      <dsp:spPr>
        <a:xfrm>
          <a:off x="6285943" y="0"/>
          <a:ext cx="2565515" cy="535767"/>
        </a:xfrm>
        <a:prstGeom prst="chevron">
          <a:avLst/>
        </a:prstGeom>
        <a:solidFill>
          <a:schemeClr val="accent1">
            <a:lumMod val="7500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信息产</a:t>
          </a:r>
          <a:endParaRPr lang="en-US" altLang="zh-CN" sz="2000" b="1" kern="1200" dirty="0">
            <a:effectLst>
              <a:outerShdw blurRad="38100" dist="38100" dir="2700000" algn="tl">
                <a:srgbClr val="000000">
                  <a:alpha val="43137"/>
                </a:srgbClr>
              </a:outerShdw>
            </a:effectLst>
            <a:latin typeface="Hiragino Sans GB W3" pitchFamily="34" charset="-122"/>
            <a:ea typeface="Hiragino Sans GB W3" pitchFamily="34" charset="-122"/>
          </a:endParaRPr>
        </a:p>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品服务</a:t>
          </a:r>
          <a:endParaRPr lang="en-US" altLang="zh-CN" sz="2000" b="1" kern="1200" dirty="0">
            <a:effectLst>
              <a:outerShdw blurRad="38100" dist="38100" dir="2700000" algn="tl">
                <a:srgbClr val="000000">
                  <a:alpha val="43137"/>
                </a:srgbClr>
              </a:outerShdw>
            </a:effectLst>
            <a:latin typeface="Hiragino Sans GB W3" pitchFamily="34" charset="-122"/>
            <a:ea typeface="Hiragino Sans GB W3" pitchFamily="34" charset="-122"/>
          </a:endParaRPr>
        </a:p>
      </dsp:txBody>
      <dsp:txXfrm>
        <a:off x="6553827" y="0"/>
        <a:ext cx="2029748" cy="5357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62FB2-7636-4F8A-8E95-F580A2B89F1C}">
      <dsp:nvSpPr>
        <dsp:cNvPr id="0" name=""/>
        <dsp:cNvSpPr/>
      </dsp:nvSpPr>
      <dsp:spPr>
        <a:xfrm>
          <a:off x="1523" y="0"/>
          <a:ext cx="2565515" cy="535767"/>
        </a:xfrm>
        <a:prstGeom prst="chevron">
          <a:avLst/>
        </a:prstGeom>
        <a:solidFill>
          <a:schemeClr val="accent1"/>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基础数</a:t>
          </a:r>
          <a:endParaRPr lang="en-US" altLang="zh-CN" sz="1700" b="0" kern="1200" dirty="0">
            <a:effectLst/>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据积累</a:t>
          </a:r>
        </a:p>
      </dsp:txBody>
      <dsp:txXfrm>
        <a:off x="269407" y="0"/>
        <a:ext cx="2029748" cy="535767"/>
      </dsp:txXfrm>
    </dsp:sp>
    <dsp:sp modelId="{2C1C4D4D-A0ED-4410-A4B7-378CABF068DE}">
      <dsp:nvSpPr>
        <dsp:cNvPr id="0" name=""/>
        <dsp:cNvSpPr/>
      </dsp:nvSpPr>
      <dsp:spPr>
        <a:xfrm>
          <a:off x="2096305" y="0"/>
          <a:ext cx="2565515" cy="535767"/>
        </a:xfrm>
        <a:prstGeom prst="chevron">
          <a:avLst/>
        </a:prstGeom>
        <a:solidFill>
          <a:schemeClr val="accent1"/>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ts val="2000"/>
            </a:lnSpc>
            <a:spcBef>
              <a:spcPct val="0"/>
            </a:spcBef>
            <a:spcAft>
              <a:spcPts val="0"/>
            </a:spcAft>
          </a:pPr>
          <a:r>
            <a:rPr lang="zh-CN" altLang="en-US" sz="2000" b="0" kern="1200" dirty="0">
              <a:effectLst/>
              <a:latin typeface="Hiragino Sans GB W3" pitchFamily="34" charset="-122"/>
              <a:ea typeface="Hiragino Sans GB W3" pitchFamily="34" charset="-122"/>
            </a:rPr>
            <a:t>环境实</a:t>
          </a:r>
          <a:endParaRPr lang="en-US" altLang="zh-CN" sz="2000" b="0" kern="1200" dirty="0">
            <a:effectLst/>
            <a:latin typeface="Hiragino Sans GB W3" pitchFamily="34" charset="-122"/>
            <a:ea typeface="Hiragino Sans GB W3" pitchFamily="34" charset="-122"/>
          </a:endParaRPr>
        </a:p>
        <a:p>
          <a:pPr lvl="0" algn="ctr" defTabSz="889000">
            <a:lnSpc>
              <a:spcPts val="2000"/>
            </a:lnSpc>
            <a:spcBef>
              <a:spcPct val="0"/>
            </a:spcBef>
            <a:spcAft>
              <a:spcPts val="0"/>
            </a:spcAft>
          </a:pPr>
          <a:r>
            <a:rPr lang="zh-CN" altLang="en-US" sz="2000" b="0" kern="1200" dirty="0">
              <a:effectLst/>
              <a:latin typeface="Hiragino Sans GB W3" pitchFamily="34" charset="-122"/>
              <a:ea typeface="Hiragino Sans GB W3" pitchFamily="34" charset="-122"/>
            </a:rPr>
            <a:t>时监控</a:t>
          </a:r>
        </a:p>
      </dsp:txBody>
      <dsp:txXfrm>
        <a:off x="2364189" y="0"/>
        <a:ext cx="2029748" cy="535767"/>
      </dsp:txXfrm>
    </dsp:sp>
    <dsp:sp modelId="{C09AC669-3FA1-4448-A55F-59A2D0134846}">
      <dsp:nvSpPr>
        <dsp:cNvPr id="0" name=""/>
        <dsp:cNvSpPr/>
      </dsp:nvSpPr>
      <dsp:spPr>
        <a:xfrm>
          <a:off x="4191123" y="0"/>
          <a:ext cx="2565515" cy="535767"/>
        </a:xfrm>
        <a:prstGeom prst="chevron">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信息产</a:t>
          </a:r>
          <a:endParaRPr lang="en-US" altLang="zh-CN" sz="1700" b="0" kern="1200" dirty="0">
            <a:effectLst/>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品制作</a:t>
          </a:r>
        </a:p>
      </dsp:txBody>
      <dsp:txXfrm>
        <a:off x="4459007" y="0"/>
        <a:ext cx="2029748" cy="535767"/>
      </dsp:txXfrm>
    </dsp:sp>
    <dsp:sp modelId="{C33D782B-61FD-41D4-AE3C-65A974EDBDBA}">
      <dsp:nvSpPr>
        <dsp:cNvPr id="0" name=""/>
        <dsp:cNvSpPr/>
      </dsp:nvSpPr>
      <dsp:spPr>
        <a:xfrm>
          <a:off x="6285943" y="0"/>
          <a:ext cx="2565515" cy="535767"/>
        </a:xfrm>
        <a:prstGeom prst="chevron">
          <a:avLst/>
        </a:prstGeom>
        <a:solidFill>
          <a:schemeClr val="accent1">
            <a:lumMod val="7500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信息产</a:t>
          </a:r>
          <a:endParaRPr lang="en-US" altLang="zh-CN" sz="2000" b="1" kern="1200" dirty="0">
            <a:effectLst>
              <a:outerShdw blurRad="38100" dist="38100" dir="2700000" algn="tl">
                <a:srgbClr val="000000">
                  <a:alpha val="43137"/>
                </a:srgbClr>
              </a:outerShdw>
            </a:effectLst>
            <a:latin typeface="Hiragino Sans GB W3" pitchFamily="34" charset="-122"/>
            <a:ea typeface="Hiragino Sans GB W3" pitchFamily="34" charset="-122"/>
          </a:endParaRPr>
        </a:p>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品服务</a:t>
          </a:r>
          <a:endParaRPr lang="en-US" altLang="zh-CN" sz="2000" b="1" kern="1200" dirty="0">
            <a:effectLst>
              <a:outerShdw blurRad="38100" dist="38100" dir="2700000" algn="tl">
                <a:srgbClr val="000000">
                  <a:alpha val="43137"/>
                </a:srgbClr>
              </a:outerShdw>
            </a:effectLst>
            <a:latin typeface="Hiragino Sans GB W3" pitchFamily="34" charset="-122"/>
            <a:ea typeface="Hiragino Sans GB W3" pitchFamily="34" charset="-122"/>
          </a:endParaRPr>
        </a:p>
      </dsp:txBody>
      <dsp:txXfrm>
        <a:off x="6553827" y="0"/>
        <a:ext cx="2029748" cy="5357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62FB2-7636-4F8A-8E95-F580A2B89F1C}">
      <dsp:nvSpPr>
        <dsp:cNvPr id="0" name=""/>
        <dsp:cNvSpPr/>
      </dsp:nvSpPr>
      <dsp:spPr>
        <a:xfrm>
          <a:off x="1523" y="0"/>
          <a:ext cx="2565515" cy="535767"/>
        </a:xfrm>
        <a:prstGeom prst="chevron">
          <a:avLst/>
        </a:prstGeom>
        <a:solidFill>
          <a:schemeClr val="accent1"/>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基础数</a:t>
          </a:r>
          <a:endParaRPr lang="en-US" altLang="zh-CN" sz="1700" b="0" kern="1200" dirty="0">
            <a:effectLst/>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据积累</a:t>
          </a:r>
        </a:p>
      </dsp:txBody>
      <dsp:txXfrm>
        <a:off x="269407" y="0"/>
        <a:ext cx="2029748" cy="535767"/>
      </dsp:txXfrm>
    </dsp:sp>
    <dsp:sp modelId="{2C1C4D4D-A0ED-4410-A4B7-378CABF068DE}">
      <dsp:nvSpPr>
        <dsp:cNvPr id="0" name=""/>
        <dsp:cNvSpPr/>
      </dsp:nvSpPr>
      <dsp:spPr>
        <a:xfrm>
          <a:off x="2096305" y="0"/>
          <a:ext cx="2565515" cy="535767"/>
        </a:xfrm>
        <a:prstGeom prst="chevron">
          <a:avLst/>
        </a:prstGeom>
        <a:solidFill>
          <a:schemeClr val="accent1"/>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ts val="2000"/>
            </a:lnSpc>
            <a:spcBef>
              <a:spcPct val="0"/>
            </a:spcBef>
            <a:spcAft>
              <a:spcPts val="0"/>
            </a:spcAft>
          </a:pPr>
          <a:r>
            <a:rPr lang="zh-CN" altLang="en-US" sz="2000" b="0" kern="1200" dirty="0">
              <a:effectLst/>
              <a:latin typeface="Hiragino Sans GB W3" pitchFamily="34" charset="-122"/>
              <a:ea typeface="Hiragino Sans GB W3" pitchFamily="34" charset="-122"/>
            </a:rPr>
            <a:t>环境实</a:t>
          </a:r>
          <a:endParaRPr lang="en-US" altLang="zh-CN" sz="2000" b="0" kern="1200" dirty="0">
            <a:effectLst/>
            <a:latin typeface="Hiragino Sans GB W3" pitchFamily="34" charset="-122"/>
            <a:ea typeface="Hiragino Sans GB W3" pitchFamily="34" charset="-122"/>
          </a:endParaRPr>
        </a:p>
        <a:p>
          <a:pPr lvl="0" algn="ctr" defTabSz="889000">
            <a:lnSpc>
              <a:spcPts val="2000"/>
            </a:lnSpc>
            <a:spcBef>
              <a:spcPct val="0"/>
            </a:spcBef>
            <a:spcAft>
              <a:spcPts val="0"/>
            </a:spcAft>
          </a:pPr>
          <a:r>
            <a:rPr lang="zh-CN" altLang="en-US" sz="2000" b="0" kern="1200" dirty="0">
              <a:effectLst/>
              <a:latin typeface="Hiragino Sans GB W3" pitchFamily="34" charset="-122"/>
              <a:ea typeface="Hiragino Sans GB W3" pitchFamily="34" charset="-122"/>
            </a:rPr>
            <a:t>时监控</a:t>
          </a:r>
        </a:p>
      </dsp:txBody>
      <dsp:txXfrm>
        <a:off x="2364189" y="0"/>
        <a:ext cx="2029748" cy="535767"/>
      </dsp:txXfrm>
    </dsp:sp>
    <dsp:sp modelId="{C09AC669-3FA1-4448-A55F-59A2D0134846}">
      <dsp:nvSpPr>
        <dsp:cNvPr id="0" name=""/>
        <dsp:cNvSpPr/>
      </dsp:nvSpPr>
      <dsp:spPr>
        <a:xfrm>
          <a:off x="4191123" y="0"/>
          <a:ext cx="2565515" cy="535767"/>
        </a:xfrm>
        <a:prstGeom prst="chevron">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信息产</a:t>
          </a:r>
          <a:endParaRPr lang="en-US" altLang="zh-CN" sz="1700" b="0" kern="1200" dirty="0">
            <a:effectLst/>
            <a:latin typeface="Hiragino Sans GB W3" pitchFamily="34" charset="-122"/>
            <a:ea typeface="Hiragino Sans GB W3" pitchFamily="34" charset="-122"/>
          </a:endParaRPr>
        </a:p>
        <a:p>
          <a:pPr lvl="0" algn="ctr" defTabSz="755650">
            <a:lnSpc>
              <a:spcPts val="2000"/>
            </a:lnSpc>
            <a:spcBef>
              <a:spcPct val="0"/>
            </a:spcBef>
            <a:spcAft>
              <a:spcPts val="0"/>
            </a:spcAft>
          </a:pPr>
          <a:r>
            <a:rPr lang="zh-CN" altLang="en-US" sz="1700" b="0" kern="1200" dirty="0">
              <a:effectLst/>
              <a:latin typeface="Hiragino Sans GB W3" pitchFamily="34" charset="-122"/>
              <a:ea typeface="Hiragino Sans GB W3" pitchFamily="34" charset="-122"/>
            </a:rPr>
            <a:t>品制作</a:t>
          </a:r>
        </a:p>
      </dsp:txBody>
      <dsp:txXfrm>
        <a:off x="4459007" y="0"/>
        <a:ext cx="2029748" cy="535767"/>
      </dsp:txXfrm>
    </dsp:sp>
    <dsp:sp modelId="{C33D782B-61FD-41D4-AE3C-65A974EDBDBA}">
      <dsp:nvSpPr>
        <dsp:cNvPr id="0" name=""/>
        <dsp:cNvSpPr/>
      </dsp:nvSpPr>
      <dsp:spPr>
        <a:xfrm>
          <a:off x="6285943" y="0"/>
          <a:ext cx="2565515" cy="535767"/>
        </a:xfrm>
        <a:prstGeom prst="chevron">
          <a:avLst/>
        </a:prstGeom>
        <a:solidFill>
          <a:schemeClr val="accent1">
            <a:lumMod val="75000"/>
          </a:schemeClr>
        </a:solidFill>
        <a:ln w="222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信息产</a:t>
          </a:r>
          <a:endParaRPr lang="en-US" altLang="zh-CN" sz="2000" b="1" kern="1200" dirty="0">
            <a:effectLst>
              <a:outerShdw blurRad="38100" dist="38100" dir="2700000" algn="tl">
                <a:srgbClr val="000000">
                  <a:alpha val="43137"/>
                </a:srgbClr>
              </a:outerShdw>
            </a:effectLst>
            <a:latin typeface="Hiragino Sans GB W3" pitchFamily="34" charset="-122"/>
            <a:ea typeface="Hiragino Sans GB W3" pitchFamily="34" charset="-122"/>
          </a:endParaRPr>
        </a:p>
        <a:p>
          <a:pPr lvl="0" algn="ctr" defTabSz="889000">
            <a:lnSpc>
              <a:spcPts val="2000"/>
            </a:lnSpc>
            <a:spcBef>
              <a:spcPct val="0"/>
            </a:spcBef>
            <a:spcAft>
              <a:spcPts val="0"/>
            </a:spcAft>
          </a:pPr>
          <a:r>
            <a:rPr lang="zh-CN" altLang="en-US" sz="2000" b="1" kern="1200" dirty="0">
              <a:effectLst>
                <a:outerShdw blurRad="38100" dist="38100" dir="2700000" algn="tl">
                  <a:srgbClr val="000000">
                    <a:alpha val="43137"/>
                  </a:srgbClr>
                </a:outerShdw>
              </a:effectLst>
              <a:latin typeface="Hiragino Sans GB W3" pitchFamily="34" charset="-122"/>
              <a:ea typeface="Hiragino Sans GB W3" pitchFamily="34" charset="-122"/>
            </a:rPr>
            <a:t>品服务</a:t>
          </a:r>
          <a:endParaRPr lang="en-US" altLang="zh-CN" sz="2000" b="1" kern="1200" dirty="0">
            <a:effectLst>
              <a:outerShdw blurRad="38100" dist="38100" dir="2700000" algn="tl">
                <a:srgbClr val="000000">
                  <a:alpha val="43137"/>
                </a:srgbClr>
              </a:outerShdw>
            </a:effectLst>
            <a:latin typeface="Hiragino Sans GB W3" pitchFamily="34" charset="-122"/>
            <a:ea typeface="Hiragino Sans GB W3" pitchFamily="34" charset="-122"/>
          </a:endParaRPr>
        </a:p>
      </dsp:txBody>
      <dsp:txXfrm>
        <a:off x="6553827" y="0"/>
        <a:ext cx="2029748" cy="5357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3DD633-36D1-42AB-B35A-11623E12D0A1}" type="datetimeFigureOut">
              <a:rPr lang="zh-CN" altLang="en-US" smtClean="0"/>
              <a:t>2017-10-31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B7E63D-EE84-4752-8ABC-8FC04E0E5CAF}" type="slidenum">
              <a:rPr lang="zh-CN" altLang="en-US" smtClean="0"/>
              <a:t>‹#›</a:t>
            </a:fld>
            <a:endParaRPr lang="zh-CN" altLang="en-US"/>
          </a:p>
        </p:txBody>
      </p:sp>
    </p:spTree>
    <p:extLst>
      <p:ext uri="{BB962C8B-B14F-4D97-AF65-F5344CB8AC3E}">
        <p14:creationId xmlns:p14="http://schemas.microsoft.com/office/powerpoint/2010/main" val="370326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0251D4-6F3A-4041-839B-FB6C5FE91CA2}" type="slidenum">
              <a:rPr lang="zh-CN" altLang="en-US" smtClean="0"/>
              <a:t>13</a:t>
            </a:fld>
            <a:endParaRPr lang="zh-CN" altLang="en-US"/>
          </a:p>
        </p:txBody>
      </p:sp>
    </p:spTree>
    <p:extLst>
      <p:ext uri="{BB962C8B-B14F-4D97-AF65-F5344CB8AC3E}">
        <p14:creationId xmlns:p14="http://schemas.microsoft.com/office/powerpoint/2010/main" val="1293861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0251D4-6F3A-4041-839B-FB6C5FE91CA2}" type="slidenum">
              <a:rPr lang="zh-CN" altLang="en-US" smtClean="0"/>
              <a:t>14</a:t>
            </a:fld>
            <a:endParaRPr lang="zh-CN" altLang="en-US"/>
          </a:p>
        </p:txBody>
      </p:sp>
    </p:spTree>
    <p:extLst>
      <p:ext uri="{BB962C8B-B14F-4D97-AF65-F5344CB8AC3E}">
        <p14:creationId xmlns:p14="http://schemas.microsoft.com/office/powerpoint/2010/main" val="280790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0251D4-6F3A-4041-839B-FB6C5FE91CA2}" type="slidenum">
              <a:rPr lang="zh-CN" altLang="en-US" smtClean="0"/>
              <a:t>15</a:t>
            </a:fld>
            <a:endParaRPr lang="zh-CN" altLang="en-US"/>
          </a:p>
        </p:txBody>
      </p:sp>
    </p:spTree>
    <p:extLst>
      <p:ext uri="{BB962C8B-B14F-4D97-AF65-F5344CB8AC3E}">
        <p14:creationId xmlns:p14="http://schemas.microsoft.com/office/powerpoint/2010/main" val="2378832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80251D4-6F3A-4041-839B-FB6C5FE91CA2}" type="slidenum">
              <a:rPr lang="zh-CN" altLang="en-US" smtClean="0"/>
              <a:t>16</a:t>
            </a:fld>
            <a:endParaRPr lang="zh-CN" altLang="en-US"/>
          </a:p>
        </p:txBody>
      </p:sp>
    </p:spTree>
    <p:extLst>
      <p:ext uri="{BB962C8B-B14F-4D97-AF65-F5344CB8AC3E}">
        <p14:creationId xmlns:p14="http://schemas.microsoft.com/office/powerpoint/2010/main" val="33109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cmpd="sng">
            <a:solidFill>
              <a:srgbClr val="000000">
                <a:alpha val="100000"/>
              </a:srgbClr>
            </a:solidFill>
            <a:miter lim="800000"/>
          </a:ln>
        </p:spPr>
        <p:txBody>
          <a:bodyPr/>
          <a:lstStyle/>
          <a:p>
            <a:endParaRPr lang="zh-CN" altLang="en-US"/>
          </a:p>
        </p:txBody>
      </p:sp>
      <p:sp>
        <p:nvSpPr>
          <p:cNvPr id="19459" name="备注占位符 2"/>
          <p:cNvSpPr>
            <a:spLocks noGrp="1"/>
          </p:cNvSpPr>
          <p:nvPr>
            <p:ph type="body" idx="1"/>
          </p:nvPr>
        </p:nvSpPr>
        <p:spPr>
          <a:noFill/>
          <a:ln w="9525">
            <a:noFill/>
          </a:ln>
        </p:spPr>
        <p:txBody>
          <a:bodyPr wrap="square" lIns="91440" tIns="45720" rIns="91440" bIns="45720" anchor="t"/>
          <a:lstStyle/>
          <a:p>
            <a:pPr lvl="0"/>
            <a:endParaRPr lang="zh-CN" altLang="en-US" dirty="0"/>
          </a:p>
        </p:txBody>
      </p:sp>
      <p:sp>
        <p:nvSpPr>
          <p:cNvPr id="1946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US" dirty="0">
                <a:latin typeface="Arial" pitchFamily="34" charset="0"/>
                <a:ea typeface="微软雅黑" pitchFamily="34" charset="-122"/>
              </a:rPr>
              <a:t>29</a:t>
            </a:fld>
            <a:endParaRPr lang="zh-CN" altLang="en-US" dirty="0">
              <a:latin typeface="Arial" pitchFamily="34" charset="0"/>
              <a:ea typeface="微软雅黑" pitchFamily="34" charset="-122"/>
            </a:endParaRPr>
          </a:p>
        </p:txBody>
      </p:sp>
    </p:spTree>
    <p:extLst>
      <p:ext uri="{BB962C8B-B14F-4D97-AF65-F5344CB8AC3E}">
        <p14:creationId xmlns:p14="http://schemas.microsoft.com/office/powerpoint/2010/main" val="1330233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7252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cmpd="sng">
            <a:solidFill>
              <a:srgbClr val="000000">
                <a:alpha val="100000"/>
              </a:srgbClr>
            </a:solidFill>
            <a:miter lim="800000"/>
          </a:ln>
        </p:spPr>
        <p:txBody>
          <a:bodyPr/>
          <a:lstStyle/>
          <a:p>
            <a:endParaRPr lang="zh-CN" altLang="en-US"/>
          </a:p>
        </p:txBody>
      </p:sp>
      <p:sp>
        <p:nvSpPr>
          <p:cNvPr id="33795" name="备注占位符 2"/>
          <p:cNvSpPr>
            <a:spLocks noGrp="1"/>
          </p:cNvSpPr>
          <p:nvPr>
            <p:ph type="body" idx="1"/>
          </p:nvPr>
        </p:nvSpPr>
        <p:spPr>
          <a:noFill/>
          <a:ln w="9525">
            <a:noFill/>
          </a:ln>
        </p:spPr>
        <p:txBody>
          <a:bodyPr wrap="square" lIns="91440" tIns="45720" rIns="91440" bIns="45720" anchor="t"/>
          <a:lstStyle/>
          <a:p>
            <a:pPr lvl="0"/>
            <a:endParaRPr lang="zh-CN" altLang="en-US" dirty="0"/>
          </a:p>
        </p:txBody>
      </p:sp>
      <p:sp>
        <p:nvSpPr>
          <p:cNvPr id="3379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zh-CN" altLang="en-US" dirty="0">
                <a:latin typeface="Arial" pitchFamily="34" charset="0"/>
                <a:ea typeface="微软雅黑" pitchFamily="34" charset="-122"/>
              </a:rPr>
              <a:t>36</a:t>
            </a:fld>
            <a:endParaRPr lang="zh-CN" altLang="en-US" dirty="0">
              <a:latin typeface="Arial" pitchFamily="34" charset="0"/>
              <a:ea typeface="微软雅黑" pitchFamily="34" charset="-122"/>
            </a:endParaRPr>
          </a:p>
        </p:txBody>
      </p:sp>
    </p:spTree>
    <p:extLst>
      <p:ext uri="{BB962C8B-B14F-4D97-AF65-F5344CB8AC3E}">
        <p14:creationId xmlns:p14="http://schemas.microsoft.com/office/powerpoint/2010/main" val="1188650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Rectangle 7"/>
          <p:cNvSpPr/>
          <p:nvPr/>
        </p:nvSpPr>
        <p:spPr>
          <a:xfrm>
            <a:off x="777240" y="0"/>
            <a:ext cx="75438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2400300"/>
            <a:ext cx="7543800" cy="1143000"/>
          </a:xfrm>
        </p:spPr>
        <p:txBody>
          <a:bodyPr>
            <a:noAutofit/>
          </a:bodyPr>
          <a:lstStyle>
            <a:lvl1pPr>
              <a:defRPr sz="8000"/>
            </a:lvl1pPr>
          </a:lstStyle>
          <a:p>
            <a:r>
              <a:rPr lang="zh-CN" altLang="en-US"/>
              <a:t>单击此处编辑母版标题样式</a:t>
            </a:r>
            <a:endParaRPr lang="en-US" dirty="0"/>
          </a:p>
        </p:txBody>
      </p:sp>
      <p:sp>
        <p:nvSpPr>
          <p:cNvPr id="3" name="Subtitle 2"/>
          <p:cNvSpPr>
            <a:spLocks noGrp="1"/>
          </p:cNvSpPr>
          <p:nvPr>
            <p:ph type="subTitle" idx="1"/>
          </p:nvPr>
        </p:nvSpPr>
        <p:spPr>
          <a:xfrm>
            <a:off x="762000" y="3543300"/>
            <a:ext cx="6858000" cy="74295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2017-10-31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7" name="Rectangle 6"/>
          <p:cNvSpPr/>
          <p:nvPr/>
        </p:nvSpPr>
        <p:spPr>
          <a:xfrm>
            <a:off x="777240" y="4629150"/>
            <a:ext cx="7543800" cy="2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14400" y="514350"/>
            <a:ext cx="7239000" cy="2914650"/>
          </a:xfrm>
        </p:spPr>
        <p:txBody>
          <a:bodyPr vert="eaVert"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2017-10-31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514351"/>
            <a:ext cx="1828800" cy="4057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90800" y="514351"/>
            <a:ext cx="5715000" cy="3657600"/>
          </a:xfrm>
        </p:spPr>
        <p:txBody>
          <a:bodyPr vert="eaVert"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2017-10-31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2017-10-31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777240" y="0"/>
            <a:ext cx="75438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2457450"/>
            <a:ext cx="7543800" cy="1257300"/>
          </a:xfrm>
        </p:spPr>
        <p:txBody>
          <a:bodyPr anchor="b" anchorCtr="0"/>
          <a:lstStyle>
            <a:lvl1pPr algn="l">
              <a:defRPr sz="54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762000" y="3714750"/>
            <a:ext cx="6858000" cy="6858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2017-10-31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Rectangle 7"/>
          <p:cNvSpPr/>
          <p:nvPr/>
        </p:nvSpPr>
        <p:spPr>
          <a:xfrm>
            <a:off x="777240" y="4629150"/>
            <a:ext cx="7543800" cy="2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762000" y="457201"/>
            <a:ext cx="3657600" cy="28254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48200" y="457201"/>
            <a:ext cx="3657600" cy="28254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t>2017-10-31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758952" y="457200"/>
            <a:ext cx="3657600" cy="47982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758952" y="996948"/>
            <a:ext cx="3657600" cy="2286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45152" y="457200"/>
            <a:ext cx="3657600" cy="47982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45152" y="996948"/>
            <a:ext cx="3657600" cy="2286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t>2017-10-31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cxnSp>
        <p:nvCxnSpPr>
          <p:cNvPr id="11" name="Straight Connector 10"/>
          <p:cNvCxnSpPr/>
          <p:nvPr/>
        </p:nvCxnSpPr>
        <p:spPr>
          <a:xfrm>
            <a:off x="758952" y="937022"/>
            <a:ext cx="3657600"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937022"/>
            <a:ext cx="3657600" cy="119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t>2017-10-31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2017-10-31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6784848" cy="1200150"/>
          </a:xfrm>
        </p:spPr>
        <p:txBody>
          <a:bodyPr anchor="b">
            <a:normAutofit/>
          </a:bodyPr>
          <a:lstStyle>
            <a:lvl1pPr algn="l">
              <a:defRPr sz="5400" b="0"/>
            </a:lvl1pPr>
          </a:lstStyle>
          <a:p>
            <a:r>
              <a:rPr lang="zh-CN" altLang="en-US"/>
              <a:t>单击此处编辑母版标题样式</a:t>
            </a:r>
            <a:endParaRPr lang="en-US"/>
          </a:p>
        </p:txBody>
      </p:sp>
      <p:sp>
        <p:nvSpPr>
          <p:cNvPr id="3" name="Content Placeholder 2"/>
          <p:cNvSpPr>
            <a:spLocks noGrp="1"/>
          </p:cNvSpPr>
          <p:nvPr>
            <p:ph idx="1"/>
          </p:nvPr>
        </p:nvSpPr>
        <p:spPr>
          <a:xfrm>
            <a:off x="3710866" y="342900"/>
            <a:ext cx="4594934" cy="30860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762002" y="342900"/>
            <a:ext cx="2673657" cy="30861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2017-10-31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cxnSp>
        <p:nvCxnSpPr>
          <p:cNvPr id="10" name="Straight Connector 9"/>
          <p:cNvCxnSpPr/>
          <p:nvPr/>
        </p:nvCxnSpPr>
        <p:spPr>
          <a:xfrm rot="5400000">
            <a:off x="2153444" y="1885752"/>
            <a:ext cx="28575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58952" y="3429000"/>
            <a:ext cx="6784848" cy="1200150"/>
          </a:xfrm>
        </p:spPr>
        <p:txBody>
          <a:bodyPr anchor="b">
            <a:normAutofit/>
          </a:bodyPr>
          <a:lstStyle>
            <a:lvl1pPr algn="l">
              <a:defRPr sz="54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777240" y="342900"/>
            <a:ext cx="7543800" cy="21717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850392" y="2628900"/>
            <a:ext cx="7391400" cy="603647"/>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2017-10-31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3429000"/>
            <a:ext cx="6781800" cy="1200150"/>
          </a:xfrm>
          <a:prstGeom prst="rect">
            <a:avLst/>
          </a:prstGeom>
        </p:spPr>
        <p:txBody>
          <a:bodyPr vert="horz" lIns="91440" tIns="45720" rIns="91440" bIns="45720" rtlCol="0" anchor="b" anchorCtr="0">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62000" y="514350"/>
            <a:ext cx="7543800" cy="2914650"/>
          </a:xfrm>
          <a:prstGeom prst="rect">
            <a:avLst/>
          </a:prstGeom>
        </p:spPr>
        <p:txBody>
          <a:bodyPr vert="horz" lIns="91440" tIns="45720" rIns="91440" bIns="45720" rtlCol="0" anchor="ctr" anchorCtr="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48400" y="4656582"/>
            <a:ext cx="2133600" cy="273844"/>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530820CF-B880-4189-942D-D702A7CBA730}" type="datetimeFigureOut">
              <a:rPr lang="zh-CN" altLang="en-US" smtClean="0"/>
              <a:t>2017-10-31</a:t>
            </a:fld>
            <a:endParaRPr lang="zh-CN" altLang="en-US"/>
          </a:p>
        </p:txBody>
      </p:sp>
      <p:sp>
        <p:nvSpPr>
          <p:cNvPr id="5" name="Footer Placeholder 4"/>
          <p:cNvSpPr>
            <a:spLocks noGrp="1"/>
          </p:cNvSpPr>
          <p:nvPr>
            <p:ph type="ftr" sz="quarter" idx="3"/>
          </p:nvPr>
        </p:nvSpPr>
        <p:spPr>
          <a:xfrm>
            <a:off x="762000" y="4656582"/>
            <a:ext cx="4873869" cy="273844"/>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zh-CN" altLang="en-US"/>
          </a:p>
        </p:txBody>
      </p:sp>
      <p:sp>
        <p:nvSpPr>
          <p:cNvPr id="6" name="Slide Number Placeholder 5"/>
          <p:cNvSpPr>
            <a:spLocks noGrp="1"/>
          </p:cNvSpPr>
          <p:nvPr>
            <p:ph type="sldNum" sz="quarter" idx="4"/>
          </p:nvPr>
        </p:nvSpPr>
        <p:spPr>
          <a:xfrm>
            <a:off x="7620000" y="4265676"/>
            <a:ext cx="762000" cy="273844"/>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0C913308-F349-4B6D-A68A-DD1791B4A57B}" type="slidenum">
              <a:rPr lang="zh-CN" altLang="en-US" smtClean="0"/>
              <a:t>‹#›</a:t>
            </a:fld>
            <a:endParaRPr lang="zh-CN" altLang="en-US"/>
          </a:p>
        </p:txBody>
      </p:sp>
      <p:sp>
        <p:nvSpPr>
          <p:cNvPr id="8" name="Rectangle 7"/>
          <p:cNvSpPr/>
          <p:nvPr/>
        </p:nvSpPr>
        <p:spPr>
          <a:xfrm>
            <a:off x="777240" y="0"/>
            <a:ext cx="7543800" cy="285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4629150"/>
            <a:ext cx="7543800" cy="2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jpe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jpeg"/><Relationship Id="rId7" Type="http://schemas.openxmlformats.org/officeDocument/2006/relationships/image" Target="../media/image59.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8.png"/><Relationship Id="rId5" Type="http://schemas.openxmlformats.org/officeDocument/2006/relationships/image" Target="../media/image56.emf"/><Relationship Id="rId10" Type="http://schemas.openxmlformats.org/officeDocument/2006/relationships/image" Target="../media/image62.jpeg"/><Relationship Id="rId4" Type="http://schemas.openxmlformats.org/officeDocument/2006/relationships/oleObject" Target="../embeddings/oleObject2.bin"/><Relationship Id="rId9"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jpe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8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Layout" Target="../diagrams/layout3.xml"/><Relationship Id="rId7" Type="http://schemas.openxmlformats.org/officeDocument/2006/relationships/image" Target="../media/image8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Layout" Target="../diagrams/layout4.xml"/><Relationship Id="rId7" Type="http://schemas.openxmlformats.org/officeDocument/2006/relationships/image" Target="../media/image84.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87.png"/><Relationship Id="rId4" Type="http://schemas.openxmlformats.org/officeDocument/2006/relationships/diagramQuickStyle" Target="../diagrams/quickStyle4.xml"/><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diagramLayout" Target="../diagrams/layout6.xml"/><Relationship Id="rId7" Type="http://schemas.openxmlformats.org/officeDocument/2006/relationships/image" Target="../media/image73.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Layout" Target="../diagrams/layout7.xml"/><Relationship Id="rId7" Type="http://schemas.openxmlformats.org/officeDocument/2006/relationships/image" Target="../media/image74.png"/><Relationship Id="rId12" Type="http://schemas.openxmlformats.org/officeDocument/2006/relationships/image" Target="../media/image9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92.png"/><Relationship Id="rId5" Type="http://schemas.openxmlformats.org/officeDocument/2006/relationships/diagramColors" Target="../diagrams/colors7.xml"/><Relationship Id="rId10" Type="http://schemas.openxmlformats.org/officeDocument/2006/relationships/image" Target="../media/image91.png"/><Relationship Id="rId4" Type="http://schemas.openxmlformats.org/officeDocument/2006/relationships/diagramQuickStyle" Target="../diagrams/quickStyle7.xml"/><Relationship Id="rId9" Type="http://schemas.openxmlformats.org/officeDocument/2006/relationships/image" Target="../media/image9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62000" y="1995686"/>
            <a:ext cx="7543800" cy="1143000"/>
          </a:xfrm>
        </p:spPr>
        <p:txBody>
          <a:bodyPr/>
          <a:lstStyle/>
          <a:p>
            <a:r>
              <a:rPr lang="zh-CN" altLang="en-US" sz="3600" dirty="0" smtClean="0"/>
              <a:t>秦皇岛海域陆源污染在线监测系统</a:t>
            </a:r>
            <a:endParaRPr lang="zh-CN" altLang="en-US" sz="3600" dirty="0"/>
          </a:p>
        </p:txBody>
      </p:sp>
      <p:sp>
        <p:nvSpPr>
          <p:cNvPr id="3" name="副标题 2"/>
          <p:cNvSpPr>
            <a:spLocks noGrp="1"/>
          </p:cNvSpPr>
          <p:nvPr>
            <p:ph type="subTitle" idx="1"/>
          </p:nvPr>
        </p:nvSpPr>
        <p:spPr>
          <a:xfrm>
            <a:off x="1691680" y="3543300"/>
            <a:ext cx="5928320" cy="742950"/>
          </a:xfrm>
        </p:spPr>
        <p:txBody>
          <a:bodyPr>
            <a:noAutofit/>
          </a:bodyPr>
          <a:lstStyle/>
          <a:p>
            <a:r>
              <a:rPr lang="zh-CN" altLang="en-US" sz="1600" dirty="0">
                <a:latin typeface="+mj-ea"/>
                <a:ea typeface="+mj-ea"/>
              </a:rPr>
              <a:t>河北省海洋地质资源调查</a:t>
            </a:r>
            <a:r>
              <a:rPr lang="zh-CN" altLang="en-US" sz="1600" dirty="0" smtClean="0">
                <a:latin typeface="+mj-ea"/>
                <a:ea typeface="+mj-ea"/>
              </a:rPr>
              <a:t>中心</a:t>
            </a:r>
            <a:endParaRPr lang="en-US" altLang="zh-CN" sz="1600" dirty="0" smtClean="0">
              <a:latin typeface="+mj-ea"/>
              <a:ea typeface="+mj-ea"/>
            </a:endParaRPr>
          </a:p>
          <a:p>
            <a:r>
              <a:rPr lang="zh-CN" altLang="en-US" sz="1600" dirty="0" smtClean="0">
                <a:latin typeface="+mj-ea"/>
                <a:ea typeface="+mj-ea"/>
              </a:rPr>
              <a:t> </a:t>
            </a:r>
            <a:r>
              <a:rPr lang="en-US" altLang="zh-CN" sz="1100" dirty="0" smtClean="0">
                <a:solidFill>
                  <a:schemeClr val="tx1"/>
                </a:solidFill>
                <a:latin typeface="+mj-ea"/>
                <a:ea typeface="+mj-ea"/>
              </a:rPr>
              <a:t>Marine </a:t>
            </a:r>
            <a:r>
              <a:rPr lang="en-US" altLang="zh-CN" sz="1100" dirty="0">
                <a:solidFill>
                  <a:schemeClr val="tx1"/>
                </a:solidFill>
                <a:latin typeface="+mj-ea"/>
                <a:ea typeface="+mj-ea"/>
              </a:rPr>
              <a:t>Resource Survey Center of </a:t>
            </a:r>
            <a:r>
              <a:rPr lang="en-US" altLang="zh-CN" sz="1100" dirty="0" err="1">
                <a:solidFill>
                  <a:schemeClr val="tx1"/>
                </a:solidFill>
                <a:latin typeface="+mj-ea"/>
                <a:ea typeface="+mj-ea"/>
              </a:rPr>
              <a:t>Hebei</a:t>
            </a:r>
            <a:r>
              <a:rPr lang="en-US" altLang="zh-CN" sz="1100" dirty="0">
                <a:solidFill>
                  <a:schemeClr val="tx1"/>
                </a:solidFill>
                <a:latin typeface="+mj-ea"/>
                <a:ea typeface="+mj-ea"/>
              </a:rPr>
              <a:t> Province</a:t>
            </a:r>
          </a:p>
          <a:p>
            <a:r>
              <a:rPr lang="en-US" altLang="zh-CN" sz="1600" dirty="0">
                <a:latin typeface="+mj-ea"/>
                <a:ea typeface="+mj-ea"/>
              </a:rPr>
              <a:t>2017</a:t>
            </a:r>
            <a:r>
              <a:rPr lang="zh-CN" altLang="en-US" sz="1600" dirty="0">
                <a:latin typeface="+mj-ea"/>
                <a:ea typeface="+mj-ea"/>
              </a:rPr>
              <a:t>年</a:t>
            </a:r>
            <a:r>
              <a:rPr lang="en-US" altLang="zh-CN" sz="1600" dirty="0">
                <a:latin typeface="+mj-ea"/>
                <a:ea typeface="+mj-ea"/>
              </a:rPr>
              <a:t>10</a:t>
            </a:r>
            <a:r>
              <a:rPr lang="zh-CN" altLang="en-US" sz="1600" dirty="0" smtClean="0">
                <a:latin typeface="+mj-ea"/>
                <a:ea typeface="+mj-ea"/>
              </a:rPr>
              <a:t>月</a:t>
            </a:r>
            <a:r>
              <a:rPr lang="en-US" altLang="zh-CN" sz="1600" dirty="0" smtClean="0">
                <a:latin typeface="+mj-ea"/>
                <a:ea typeface="+mj-ea"/>
              </a:rPr>
              <a:t>31</a:t>
            </a:r>
            <a:r>
              <a:rPr lang="zh-CN" altLang="en-US" sz="1600" dirty="0" smtClean="0">
                <a:latin typeface="+mj-ea"/>
                <a:ea typeface="+mj-ea"/>
              </a:rPr>
              <a:t>日 盘锦</a:t>
            </a:r>
            <a:endParaRPr lang="zh-CN" altLang="en-US" sz="1600" dirty="0">
              <a:latin typeface="+mj-ea"/>
              <a:ea typeface="+mj-ea"/>
            </a:endParaRPr>
          </a:p>
        </p:txBody>
      </p:sp>
      <p:pic>
        <p:nvPicPr>
          <p:cNvPr id="4" name="Picture 2" descr="E:\logo、信签纸\调查中心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611521"/>
            <a:ext cx="760429" cy="76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89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项目建设情况</a:t>
            </a:r>
          </a:p>
        </p:txBody>
      </p:sp>
      <p:sp>
        <p:nvSpPr>
          <p:cNvPr id="4" name="文本占位符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44460708"/>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建设情况</a:t>
            </a:r>
            <a:r>
              <a:rPr lang="en-US" altLang="zh-CN" sz="2800" dirty="0"/>
              <a:t>-</a:t>
            </a:r>
            <a:r>
              <a:rPr lang="zh-CN" altLang="en-US" sz="2800" dirty="0"/>
              <a:t>前期调查</a:t>
            </a:r>
          </a:p>
        </p:txBody>
      </p:sp>
      <p:sp>
        <p:nvSpPr>
          <p:cNvPr id="3" name="矩形 2"/>
          <p:cNvSpPr/>
          <p:nvPr/>
        </p:nvSpPr>
        <p:spPr>
          <a:xfrm>
            <a:off x="683568" y="1196975"/>
            <a:ext cx="3744416" cy="1754326"/>
          </a:xfrm>
          <a:prstGeom prst="rect">
            <a:avLst/>
          </a:prstGeom>
        </p:spPr>
        <p:txBody>
          <a:bodyPr wrap="square">
            <a:spAutoFit/>
          </a:bodyPr>
          <a:lstStyle/>
          <a:p>
            <a:pPr>
              <a:lnSpc>
                <a:spcPct val="150000"/>
              </a:lnSpc>
            </a:pPr>
            <a:r>
              <a:rPr lang="en-US" altLang="zh-CN" dirty="0">
                <a:latin typeface="+mj-ea"/>
                <a:ea typeface="+mj-ea"/>
              </a:rPr>
              <a:t>2016</a:t>
            </a:r>
            <a:r>
              <a:rPr lang="zh-CN" altLang="en-US" dirty="0">
                <a:latin typeface="+mj-ea"/>
                <a:ea typeface="+mj-ea"/>
              </a:rPr>
              <a:t>年</a:t>
            </a:r>
            <a:r>
              <a:rPr lang="en-US" altLang="zh-CN" dirty="0">
                <a:latin typeface="+mj-ea"/>
                <a:ea typeface="+mj-ea"/>
              </a:rPr>
              <a:t>4</a:t>
            </a:r>
            <a:r>
              <a:rPr lang="zh-CN" altLang="en-US" dirty="0">
                <a:latin typeface="+mj-ea"/>
                <a:ea typeface="+mj-ea"/>
              </a:rPr>
              <a:t>月，组织技术人员和中标单位对秦皇岛</a:t>
            </a:r>
            <a:r>
              <a:rPr lang="en-US" altLang="zh-CN" dirty="0">
                <a:latin typeface="+mj-ea"/>
                <a:ea typeface="+mj-ea"/>
              </a:rPr>
              <a:t>12</a:t>
            </a:r>
            <a:r>
              <a:rPr lang="zh-CN" altLang="zh-CN" dirty="0">
                <a:latin typeface="+mj-ea"/>
                <a:ea typeface="+mj-ea"/>
              </a:rPr>
              <a:t>条</a:t>
            </a:r>
            <a:r>
              <a:rPr lang="zh-CN" altLang="en-US" dirty="0">
                <a:latin typeface="+mj-ea"/>
                <a:ea typeface="+mj-ea"/>
              </a:rPr>
              <a:t>主要入海</a:t>
            </a:r>
            <a:r>
              <a:rPr lang="zh-CN" altLang="zh-CN" dirty="0">
                <a:latin typeface="+mj-ea"/>
                <a:ea typeface="+mj-ea"/>
              </a:rPr>
              <a:t>河流进行了现场调查</a:t>
            </a:r>
            <a:r>
              <a:rPr lang="zh-CN" altLang="en-US" dirty="0">
                <a:latin typeface="+mj-ea"/>
                <a:ea typeface="+mj-ea"/>
              </a:rPr>
              <a:t>和采样分析，了解河流本底</a:t>
            </a:r>
            <a:r>
              <a:rPr lang="zh-CN" altLang="en-US" dirty="0" smtClean="0">
                <a:latin typeface="+mj-ea"/>
                <a:ea typeface="+mj-ea"/>
              </a:rPr>
              <a:t>数据，进行</a:t>
            </a:r>
            <a:r>
              <a:rPr lang="zh-CN" altLang="en-US" dirty="0">
                <a:latin typeface="+mj-ea"/>
                <a:ea typeface="+mj-ea"/>
              </a:rPr>
              <a:t>初步选址。</a:t>
            </a:r>
            <a:endParaRPr lang="zh-CN" altLang="en-US" b="1" dirty="0">
              <a:latin typeface="+mj-ea"/>
              <a:ea typeface="+mj-ea"/>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483518"/>
            <a:ext cx="3625237" cy="2066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557940"/>
            <a:ext cx="3625238" cy="202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731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edge">
                                      <p:cBhvr>
                                        <p:cTn id="13" dur="1000"/>
                                        <p:tgtEl>
                                          <p:spTgt spid="4"/>
                                        </p:tgtEl>
                                      </p:cBhvr>
                                    </p:animEffect>
                                  </p:childTnLst>
                                </p:cTn>
                              </p:par>
                            </p:childTnLst>
                          </p:cTn>
                        </p:par>
                        <p:par>
                          <p:cTn id="14" fill="hold">
                            <p:stCondLst>
                              <p:cond delay="2000"/>
                            </p:stCondLst>
                            <p:childTnLst>
                              <p:par>
                                <p:cTn id="15" presetID="2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edge">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建设情况</a:t>
            </a:r>
            <a:r>
              <a:rPr lang="en-US" altLang="zh-CN" sz="2800" dirty="0"/>
              <a:t>-</a:t>
            </a:r>
            <a:r>
              <a:rPr lang="zh-CN" altLang="en-US" sz="2800" dirty="0"/>
              <a:t>选址论证</a:t>
            </a:r>
          </a:p>
        </p:txBody>
      </p:sp>
      <p:sp>
        <p:nvSpPr>
          <p:cNvPr id="4" name="文本框 6"/>
          <p:cNvSpPr txBox="1"/>
          <p:nvPr/>
        </p:nvSpPr>
        <p:spPr>
          <a:xfrm>
            <a:off x="733931" y="2845046"/>
            <a:ext cx="5432713" cy="369332"/>
          </a:xfrm>
          <a:prstGeom prst="rect">
            <a:avLst/>
          </a:prstGeom>
          <a:noFill/>
        </p:spPr>
        <p:txBody>
          <a:bodyPr wrap="square" rtlCol="0" anchor="t">
            <a:spAutoFit/>
          </a:bodyPr>
          <a:lstStyle/>
          <a:p>
            <a:r>
              <a:rPr lang="en-US" altLang="zh-CN" dirty="0">
                <a:latin typeface="+mj-ea"/>
                <a:ea typeface="+mj-ea"/>
                <a:sym typeface="+mn-ea"/>
              </a:rPr>
              <a:t>2016</a:t>
            </a:r>
            <a:r>
              <a:rPr lang="zh-CN" altLang="en-US" dirty="0">
                <a:latin typeface="+mj-ea"/>
                <a:ea typeface="+mj-ea"/>
                <a:sym typeface="+mn-ea"/>
              </a:rPr>
              <a:t>年</a:t>
            </a:r>
            <a:r>
              <a:rPr lang="en-US" altLang="zh-CN" dirty="0">
                <a:latin typeface="+mj-ea"/>
                <a:ea typeface="+mj-ea"/>
                <a:sym typeface="+mn-ea"/>
              </a:rPr>
              <a:t>6</a:t>
            </a:r>
            <a:r>
              <a:rPr lang="zh-CN" altLang="en-US" dirty="0">
                <a:latin typeface="+mj-ea"/>
                <a:ea typeface="+mj-ea"/>
                <a:sym typeface="+mn-ea"/>
              </a:rPr>
              <a:t>月，在秦皇岛召开项目选址方案专家论证会。</a:t>
            </a:r>
            <a:endParaRPr lang="zh-CN" altLang="en-US" dirty="0">
              <a:latin typeface="+mj-ea"/>
              <a:ea typeface="+mj-ea"/>
            </a:endParaRP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1102" y="843558"/>
            <a:ext cx="2215234" cy="3168352"/>
          </a:xfrm>
          <a:prstGeom prst="rect">
            <a:avLst/>
          </a:prstGeom>
          <a:noFill/>
          <a:ln w="9525">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843558"/>
            <a:ext cx="2674765" cy="1445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932" y="843558"/>
            <a:ext cx="2469916" cy="141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08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edge">
                                      <p:cBhvr>
                                        <p:cTn id="14" dur="1000"/>
                                        <p:tgtEl>
                                          <p:spTgt spid="8"/>
                                        </p:tgtEl>
                                      </p:cBhvr>
                                    </p:animEffect>
                                  </p:childTnLst>
                                </p:cTn>
                              </p:par>
                            </p:childTnLst>
                          </p:cTn>
                        </p:par>
                        <p:par>
                          <p:cTn id="15" fill="hold">
                            <p:stCondLst>
                              <p:cond delay="1000"/>
                            </p:stCondLst>
                            <p:childTnLst>
                              <p:par>
                                <p:cTn id="16" presetID="2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edge">
                                      <p:cBhvr>
                                        <p:cTn id="18" dur="1000"/>
                                        <p:tgtEl>
                                          <p:spTgt spid="7"/>
                                        </p:tgtEl>
                                      </p:cBhvr>
                                    </p:animEffect>
                                  </p:childTnLst>
                                </p:cTn>
                              </p:par>
                            </p:childTnLst>
                          </p:cTn>
                        </p:par>
                        <p:par>
                          <p:cTn id="19" fill="hold">
                            <p:stCondLst>
                              <p:cond delay="2000"/>
                            </p:stCondLst>
                            <p:childTnLst>
                              <p:par>
                                <p:cTn id="20" presetID="2" presetClass="entr" presetSubtype="6"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483518"/>
            <a:ext cx="2579645" cy="1786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484213"/>
            <a:ext cx="2579266" cy="178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4008" y="2390712"/>
            <a:ext cx="2579266" cy="1786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图片 1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1558327" y="2390712"/>
            <a:ext cx="2579266" cy="1786523"/>
          </a:xfrm>
          <a:prstGeom prst="rect">
            <a:avLst/>
          </a:prstGeom>
          <a:ln>
            <a:noFill/>
          </a:ln>
          <a:effectLst>
            <a:outerShdw blurRad="292100" dist="139700" dir="2700000" algn="tl" rotWithShape="0">
              <a:srgbClr val="333333">
                <a:alpha val="65000"/>
              </a:srgbClr>
            </a:outerShdw>
          </a:effectLst>
        </p:spPr>
      </p:pic>
      <p:sp>
        <p:nvSpPr>
          <p:cNvPr id="5" name="内容占位符 4"/>
          <p:cNvSpPr>
            <a:spLocks noGrp="1"/>
          </p:cNvSpPr>
          <p:nvPr>
            <p:ph idx="1"/>
          </p:nvPr>
        </p:nvSpPr>
        <p:spPr>
          <a:xfrm>
            <a:off x="683568" y="3939902"/>
            <a:ext cx="7543800" cy="857250"/>
          </a:xfrm>
        </p:spPr>
        <p:txBody>
          <a:bodyPr>
            <a:normAutofit/>
          </a:bodyPr>
          <a:lstStyle/>
          <a:p>
            <a:r>
              <a:rPr lang="en-US" altLang="zh-CN" sz="1800" b="1" dirty="0">
                <a:solidFill>
                  <a:srgbClr val="C00000"/>
                </a:solidFill>
                <a:latin typeface="微软雅黑" panose="020B0503020204020204" pitchFamily="34" charset="-122"/>
                <a:ea typeface="微软雅黑" panose="020B0503020204020204" pitchFamily="34" charset="-122"/>
                <a:cs typeface="Times New Roman" pitchFamily="18" charset="0"/>
              </a:rPr>
              <a:t>2016</a:t>
            </a:r>
            <a:r>
              <a:rPr lang="zh-CN" altLang="en-US" sz="1800" b="1" dirty="0">
                <a:solidFill>
                  <a:srgbClr val="C00000"/>
                </a:solidFill>
                <a:latin typeface="微软雅黑" panose="020B0503020204020204" pitchFamily="34" charset="-122"/>
                <a:ea typeface="微软雅黑" panose="020B0503020204020204" pitchFamily="34" charset="-122"/>
                <a:cs typeface="Times New Roman" pitchFamily="18" charset="0"/>
              </a:rPr>
              <a:t>年</a:t>
            </a:r>
            <a:r>
              <a:rPr lang="en-US" altLang="zh-CN" sz="1800" b="1" dirty="0">
                <a:solidFill>
                  <a:srgbClr val="C00000"/>
                </a:solidFill>
                <a:latin typeface="微软雅黑" panose="020B0503020204020204" pitchFamily="34" charset="-122"/>
                <a:ea typeface="微软雅黑" panose="020B0503020204020204" pitchFamily="34" charset="-122"/>
                <a:cs typeface="Times New Roman" pitchFamily="18" charset="0"/>
              </a:rPr>
              <a:t>1-8</a:t>
            </a:r>
            <a:r>
              <a:rPr lang="zh-CN" altLang="en-US" sz="1800" b="1" dirty="0">
                <a:solidFill>
                  <a:srgbClr val="C00000"/>
                </a:solidFill>
                <a:latin typeface="微软雅黑" panose="020B0503020204020204" pitchFamily="34" charset="-122"/>
                <a:ea typeface="微软雅黑" panose="020B0503020204020204" pitchFamily="34" charset="-122"/>
                <a:cs typeface="Times New Roman" pitchFamily="18" charset="0"/>
              </a:rPr>
              <a:t>月</a:t>
            </a:r>
            <a:r>
              <a:rPr lang="zh-CN" altLang="en-US" sz="1800" b="1" dirty="0">
                <a:latin typeface="微软雅黑" panose="020B0503020204020204" pitchFamily="34" charset="-122"/>
                <a:ea typeface="微软雅黑" panose="020B0503020204020204" pitchFamily="34" charset="-122"/>
                <a:cs typeface="Times New Roman" pitchFamily="18" charset="0"/>
              </a:rPr>
              <a:t>，供应商方面</a:t>
            </a:r>
            <a:r>
              <a:rPr lang="zh-CN" altLang="en-US" sz="1800" dirty="0">
                <a:latin typeface="微软雅黑" panose="020B0503020204020204" pitchFamily="34" charset="-122"/>
                <a:ea typeface="微软雅黑" panose="020B0503020204020204" pitchFamily="34" charset="-122"/>
              </a:rPr>
              <a:t>仪器设备的加工、生产、工厂测试。</a:t>
            </a:r>
          </a:p>
        </p:txBody>
      </p:sp>
    </p:spTree>
    <p:extLst>
      <p:ext uri="{BB962C8B-B14F-4D97-AF65-F5344CB8AC3E}">
        <p14:creationId xmlns:p14="http://schemas.microsoft.com/office/powerpoint/2010/main" val="2882883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67544" y="4227934"/>
            <a:ext cx="7903126" cy="400110"/>
          </a:xfrm>
          <a:prstGeom prst="rect">
            <a:avLst/>
          </a:prstGeom>
          <a:noFill/>
        </p:spPr>
        <p:txBody>
          <a:bodyPr wrap="none" rtlCol="0" anchor="t">
            <a:spAutoFit/>
          </a:bodyPr>
          <a:lstStyle/>
          <a:p>
            <a:r>
              <a:rPr lang="en-US" altLang="zh-CN" sz="2000" b="1" dirty="0">
                <a:solidFill>
                  <a:srgbClr val="C00000"/>
                </a:solidFill>
                <a:latin typeface="微软雅黑" panose="020B0503020204020204" pitchFamily="34" charset="-122"/>
                <a:ea typeface="微软雅黑" panose="020B0503020204020204" pitchFamily="34" charset="-122"/>
                <a:cs typeface="Times New Roman" pitchFamily="18" charset="0"/>
                <a:sym typeface="+mn-ea"/>
              </a:rPr>
              <a:t>2016</a:t>
            </a:r>
            <a:r>
              <a:rPr lang="zh-CN" altLang="en-US" sz="2000" b="1" dirty="0">
                <a:solidFill>
                  <a:srgbClr val="C00000"/>
                </a:solidFill>
                <a:latin typeface="微软雅黑" panose="020B0503020204020204" pitchFamily="34" charset="-122"/>
                <a:ea typeface="微软雅黑" panose="020B0503020204020204" pitchFamily="34" charset="-122"/>
                <a:cs typeface="Times New Roman" pitchFamily="18" charset="0"/>
                <a:sym typeface="+mn-ea"/>
              </a:rPr>
              <a:t>年</a:t>
            </a:r>
            <a:r>
              <a:rPr lang="en-US" altLang="zh-CN" sz="2000" b="1" dirty="0">
                <a:solidFill>
                  <a:srgbClr val="C00000"/>
                </a:solidFill>
                <a:latin typeface="微软雅黑" panose="020B0503020204020204" pitchFamily="34" charset="-122"/>
                <a:ea typeface="微软雅黑" panose="020B0503020204020204" pitchFamily="34" charset="-122"/>
                <a:cs typeface="Times New Roman" pitchFamily="18" charset="0"/>
                <a:sym typeface="+mn-ea"/>
              </a:rPr>
              <a:t>9</a:t>
            </a:r>
            <a:r>
              <a:rPr lang="zh-CN" altLang="en-US" sz="2000" b="1" dirty="0">
                <a:solidFill>
                  <a:srgbClr val="C00000"/>
                </a:solidFill>
                <a:latin typeface="微软雅黑" panose="020B0503020204020204" pitchFamily="34" charset="-122"/>
                <a:ea typeface="微软雅黑" panose="020B0503020204020204" pitchFamily="34" charset="-122"/>
                <a:cs typeface="Times New Roman" pitchFamily="18" charset="0"/>
                <a:sym typeface="+mn-ea"/>
              </a:rPr>
              <a:t>月</a:t>
            </a:r>
            <a:r>
              <a:rPr lang="zh-CN" altLang="en-US" sz="2000" b="1" dirty="0">
                <a:latin typeface="微软雅黑" panose="020B0503020204020204" pitchFamily="34" charset="-122"/>
                <a:ea typeface="微软雅黑" panose="020B0503020204020204" pitchFamily="34" charset="-122"/>
                <a:cs typeface="Times New Roman" pitchFamily="18" charset="0"/>
                <a:sym typeface="+mn-ea"/>
              </a:rPr>
              <a:t>，</a:t>
            </a:r>
            <a:r>
              <a:rPr lang="zh-CN" altLang="en-US" sz="2000" dirty="0">
                <a:latin typeface="微软雅黑" panose="020B0503020204020204" pitchFamily="34" charset="-122"/>
                <a:ea typeface="微软雅黑" panose="020B0503020204020204" pitchFamily="34" charset="-122"/>
                <a:sym typeface="+mn-ea"/>
              </a:rPr>
              <a:t>首批设备到货秦皇岛，各建站点临时占地及水电协调。</a:t>
            </a:r>
            <a:endParaRPr lang="zh-CN" altLang="en-US" sz="2000" dirty="0">
              <a:latin typeface="微软雅黑" panose="020B0503020204020204" pitchFamily="34" charset="-122"/>
              <a:ea typeface="微软雅黑" panose="020B0503020204020204" pitchFamily="34" charset="-122"/>
            </a:endParaRPr>
          </a:p>
        </p:txBody>
      </p:sp>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422462"/>
            <a:ext cx="3195122" cy="1771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1822" y="416792"/>
            <a:ext cx="2972832" cy="1771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5100" y="2355726"/>
            <a:ext cx="3102924" cy="1740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2040" y="2372337"/>
            <a:ext cx="2944475" cy="1723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938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42726" y="4299942"/>
            <a:ext cx="8616461" cy="400110"/>
          </a:xfrm>
          <a:prstGeom prst="rect">
            <a:avLst/>
          </a:prstGeom>
          <a:noFill/>
        </p:spPr>
        <p:txBody>
          <a:bodyPr wrap="none" rtlCol="0" anchor="t">
            <a:spAutoFit/>
          </a:bodyPr>
          <a:lstStyle/>
          <a:p>
            <a:r>
              <a:rPr lang="en-US" altLang="zh-CN" sz="2000" b="1" dirty="0">
                <a:solidFill>
                  <a:srgbClr val="C00000"/>
                </a:solidFill>
                <a:latin typeface="微软雅黑" panose="020B0503020204020204" pitchFamily="34" charset="-122"/>
                <a:ea typeface="微软雅黑" panose="020B0503020204020204" pitchFamily="34" charset="-122"/>
                <a:cs typeface="Times New Roman" pitchFamily="18" charset="0"/>
                <a:sym typeface="+mn-ea"/>
              </a:rPr>
              <a:t>2016</a:t>
            </a:r>
            <a:r>
              <a:rPr lang="zh-CN" altLang="en-US" sz="2000" b="1" dirty="0">
                <a:solidFill>
                  <a:srgbClr val="C00000"/>
                </a:solidFill>
                <a:latin typeface="微软雅黑" panose="020B0503020204020204" pitchFamily="34" charset="-122"/>
                <a:ea typeface="微软雅黑" panose="020B0503020204020204" pitchFamily="34" charset="-122"/>
                <a:cs typeface="Times New Roman" pitchFamily="18" charset="0"/>
                <a:sym typeface="+mn-ea"/>
              </a:rPr>
              <a:t>年</a:t>
            </a:r>
            <a:r>
              <a:rPr lang="en-US" altLang="zh-CN" sz="2000" b="1" dirty="0">
                <a:solidFill>
                  <a:srgbClr val="C00000"/>
                </a:solidFill>
                <a:latin typeface="微软雅黑" panose="020B0503020204020204" pitchFamily="34" charset="-122"/>
                <a:ea typeface="微软雅黑" panose="020B0503020204020204" pitchFamily="34" charset="-122"/>
                <a:cs typeface="Times New Roman" pitchFamily="18" charset="0"/>
                <a:sym typeface="+mn-ea"/>
              </a:rPr>
              <a:t>10-11</a:t>
            </a:r>
            <a:r>
              <a:rPr lang="zh-CN" altLang="en-US" sz="2000" b="1" dirty="0">
                <a:solidFill>
                  <a:srgbClr val="C00000"/>
                </a:solidFill>
                <a:latin typeface="微软雅黑" panose="020B0503020204020204" pitchFamily="34" charset="-122"/>
                <a:ea typeface="微软雅黑" panose="020B0503020204020204" pitchFamily="34" charset="-122"/>
                <a:cs typeface="Times New Roman" pitchFamily="18" charset="0"/>
                <a:sym typeface="+mn-ea"/>
              </a:rPr>
              <a:t>月</a:t>
            </a:r>
            <a:r>
              <a:rPr lang="zh-CN" altLang="en-US" sz="2000" b="1" dirty="0">
                <a:latin typeface="微软雅黑" panose="020B0503020204020204" pitchFamily="34" charset="-122"/>
                <a:ea typeface="微软雅黑" panose="020B0503020204020204" pitchFamily="34" charset="-122"/>
                <a:cs typeface="Times New Roman" pitchFamily="18" charset="0"/>
                <a:sym typeface="+mn-ea"/>
              </a:rPr>
              <a:t>，</a:t>
            </a:r>
            <a:r>
              <a:rPr lang="zh-CN" altLang="en-US" sz="2000" dirty="0">
                <a:latin typeface="微软雅黑" panose="020B0503020204020204" pitchFamily="34" charset="-122"/>
                <a:ea typeface="微软雅黑" panose="020B0503020204020204" pitchFamily="34" charset="-122"/>
                <a:sym typeface="+mn-ea"/>
              </a:rPr>
              <a:t>所有设备运抵秦皇岛，全面展开</a:t>
            </a:r>
            <a:r>
              <a:rPr lang="en-US" altLang="zh-CN" sz="2000" dirty="0">
                <a:latin typeface="微软雅黑" panose="020B0503020204020204" pitchFamily="34" charset="-122"/>
                <a:ea typeface="微软雅黑" panose="020B0503020204020204" pitchFamily="34" charset="-122"/>
                <a:sym typeface="+mn-ea"/>
              </a:rPr>
              <a:t>8</a:t>
            </a:r>
            <a:r>
              <a:rPr lang="zh-CN" altLang="en-US" sz="2000" dirty="0">
                <a:latin typeface="微软雅黑" panose="020B0503020204020204" pitchFamily="34" charset="-122"/>
                <a:ea typeface="微软雅黑" panose="020B0503020204020204" pitchFamily="34" charset="-122"/>
                <a:sym typeface="+mn-ea"/>
              </a:rPr>
              <a:t>个河口现场施工建设</a:t>
            </a:r>
            <a:r>
              <a:rPr lang="zh-CN" altLang="en-US" dirty="0">
                <a:sym typeface="+mn-ea"/>
              </a:rPr>
              <a:t>。</a:t>
            </a:r>
            <a:endParaRPr lang="zh-CN" altLang="en-US" dirty="0"/>
          </a:p>
        </p:txBody>
      </p:sp>
      <p:pic>
        <p:nvPicPr>
          <p:cNvPr id="1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483518"/>
            <a:ext cx="2897274" cy="1669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3928" y="483518"/>
            <a:ext cx="2838732" cy="167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9723" y="2355727"/>
            <a:ext cx="2897273" cy="1722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4059" y="2355726"/>
            <a:ext cx="2832357" cy="172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77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30105" y="3867894"/>
            <a:ext cx="8312185" cy="400110"/>
          </a:xfrm>
          <a:prstGeom prst="rect">
            <a:avLst/>
          </a:prstGeom>
        </p:spPr>
        <p:txBody>
          <a:bodyPr wrap="square">
            <a:spAutoFit/>
          </a:bodyPr>
          <a:lstStyle/>
          <a:p>
            <a:r>
              <a:rPr lang="en-US" altLang="zh-CN" sz="2000" b="1" dirty="0">
                <a:solidFill>
                  <a:srgbClr val="C00000"/>
                </a:solidFill>
                <a:latin typeface="微软雅黑" panose="020B0503020204020204" pitchFamily="34" charset="-122"/>
                <a:ea typeface="微软雅黑" panose="020B0503020204020204" pitchFamily="34" charset="-122"/>
                <a:cs typeface="Times New Roman" pitchFamily="18" charset="0"/>
              </a:rPr>
              <a:t>2016</a:t>
            </a:r>
            <a:r>
              <a:rPr lang="zh-CN" altLang="en-US" sz="2000" b="1" dirty="0">
                <a:solidFill>
                  <a:srgbClr val="C00000"/>
                </a:solidFill>
                <a:latin typeface="微软雅黑" panose="020B0503020204020204" pitchFamily="34" charset="-122"/>
                <a:ea typeface="微软雅黑" panose="020B0503020204020204" pitchFamily="34" charset="-122"/>
                <a:cs typeface="Times New Roman" pitchFamily="18" charset="0"/>
              </a:rPr>
              <a:t>年</a:t>
            </a:r>
            <a:r>
              <a:rPr lang="en-US" altLang="zh-CN" sz="2000" b="1" dirty="0">
                <a:solidFill>
                  <a:srgbClr val="C00000"/>
                </a:solidFill>
                <a:latin typeface="微软雅黑" panose="020B0503020204020204" pitchFamily="34" charset="-122"/>
                <a:ea typeface="微软雅黑" panose="020B0503020204020204" pitchFamily="34" charset="-122"/>
                <a:cs typeface="Times New Roman" pitchFamily="18" charset="0"/>
              </a:rPr>
              <a:t>11-12</a:t>
            </a:r>
            <a:r>
              <a:rPr lang="zh-CN" altLang="en-US" sz="2000" b="1" dirty="0">
                <a:solidFill>
                  <a:srgbClr val="C00000"/>
                </a:solidFill>
                <a:latin typeface="微软雅黑" panose="020B0503020204020204" pitchFamily="34" charset="-122"/>
                <a:ea typeface="微软雅黑" panose="020B0503020204020204" pitchFamily="34" charset="-122"/>
                <a:cs typeface="Times New Roman" pitchFamily="18" charset="0"/>
              </a:rPr>
              <a:t>月</a:t>
            </a:r>
            <a:r>
              <a:rPr lang="zh-CN" altLang="en-US" sz="2000" b="1" dirty="0">
                <a:latin typeface="微软雅黑" panose="020B0503020204020204" pitchFamily="34" charset="-122"/>
                <a:ea typeface="微软雅黑" panose="020B0503020204020204" pitchFamily="34" charset="-122"/>
                <a:cs typeface="Times New Roman" pitchFamily="18" charset="0"/>
              </a:rPr>
              <a:t>，</a:t>
            </a:r>
            <a:r>
              <a:rPr lang="zh-CN" altLang="en-US" sz="2000" dirty="0">
                <a:latin typeface="微软雅黑" panose="020B0503020204020204" pitchFamily="34" charset="-122"/>
                <a:ea typeface="微软雅黑" panose="020B0503020204020204" pitchFamily="34" charset="-122"/>
              </a:rPr>
              <a:t>进行数据中心硬件安装部署，以及软件平台安装调测</a:t>
            </a:r>
            <a:r>
              <a:rPr lang="zh-CN" altLang="en-US" dirty="0"/>
              <a:t>。</a:t>
            </a:r>
          </a:p>
        </p:txBody>
      </p:sp>
      <p:pic>
        <p:nvPicPr>
          <p:cNvPr id="1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2193405"/>
            <a:ext cx="2880320" cy="145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576" y="483518"/>
            <a:ext cx="2808312" cy="15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2248" y="2179309"/>
            <a:ext cx="2909832" cy="145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9912" y="505205"/>
            <a:ext cx="2808312" cy="150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083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838385" y="3147814"/>
            <a:ext cx="2375720" cy="1237354"/>
            <a:chOff x="3142459" y="4796527"/>
            <a:chExt cx="2182755" cy="1315718"/>
          </a:xfrm>
        </p:grpSpPr>
        <p:pic>
          <p:nvPicPr>
            <p:cNvPr id="3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2459" y="4796527"/>
              <a:ext cx="2177737" cy="1315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矩形 30"/>
            <p:cNvSpPr/>
            <p:nvPr/>
          </p:nvSpPr>
          <p:spPr>
            <a:xfrm>
              <a:off x="3957062" y="5807756"/>
              <a:ext cx="1368152" cy="294542"/>
            </a:xfrm>
            <a:prstGeom prst="rect">
              <a:avLst/>
            </a:prstGeom>
          </p:spPr>
          <p:txBody>
            <a:bodyPr wrap="square">
              <a:spAutoFit/>
            </a:bodyPr>
            <a:lstStyle/>
            <a:p>
              <a:pPr algn="r"/>
              <a:r>
                <a:rPr lang="zh-CN" altLang="en-US" sz="1200" dirty="0">
                  <a:solidFill>
                    <a:schemeClr val="bg1"/>
                  </a:solidFill>
                </a:rPr>
                <a:t>新开口（七里海）</a:t>
              </a:r>
            </a:p>
          </p:txBody>
        </p:sp>
      </p:grpSp>
      <p:grpSp>
        <p:nvGrpSpPr>
          <p:cNvPr id="6" name="组合 5"/>
          <p:cNvGrpSpPr/>
          <p:nvPr/>
        </p:nvGrpSpPr>
        <p:grpSpPr>
          <a:xfrm>
            <a:off x="3385145" y="458609"/>
            <a:ext cx="2371657" cy="1393061"/>
            <a:chOff x="3125490" y="1355664"/>
            <a:chExt cx="2201245" cy="1553117"/>
          </a:xfrm>
        </p:grpSpPr>
        <p:pic>
          <p:nvPicPr>
            <p:cNvPr id="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5490" y="1355664"/>
              <a:ext cx="2201245" cy="1513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矩形 28"/>
            <p:cNvSpPr/>
            <p:nvPr/>
          </p:nvSpPr>
          <p:spPr>
            <a:xfrm>
              <a:off x="4102599" y="2599956"/>
              <a:ext cx="1224136" cy="308825"/>
            </a:xfrm>
            <a:prstGeom prst="rect">
              <a:avLst/>
            </a:prstGeom>
          </p:spPr>
          <p:txBody>
            <a:bodyPr wrap="square">
              <a:spAutoFit/>
            </a:bodyPr>
            <a:lstStyle/>
            <a:p>
              <a:pPr algn="r"/>
              <a:r>
                <a:rPr lang="zh-CN" altLang="en-US" sz="1200" dirty="0">
                  <a:solidFill>
                    <a:schemeClr val="bg1"/>
                  </a:solidFill>
                </a:rPr>
                <a:t>新开河监测站</a:t>
              </a:r>
            </a:p>
          </p:txBody>
        </p:sp>
      </p:grpSp>
      <p:grpSp>
        <p:nvGrpSpPr>
          <p:cNvPr id="7" name="组合 6"/>
          <p:cNvGrpSpPr/>
          <p:nvPr/>
        </p:nvGrpSpPr>
        <p:grpSpPr>
          <a:xfrm>
            <a:off x="775400" y="457900"/>
            <a:ext cx="2589638" cy="1373392"/>
            <a:chOff x="495095" y="1351176"/>
            <a:chExt cx="2054331" cy="1549087"/>
          </a:xfrm>
        </p:grpSpPr>
        <p:pic>
          <p:nvPicPr>
            <p:cNvPr id="2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095" y="1351176"/>
              <a:ext cx="2054331" cy="151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矩形 26"/>
            <p:cNvSpPr/>
            <p:nvPr/>
          </p:nvSpPr>
          <p:spPr>
            <a:xfrm>
              <a:off x="1504791" y="2587828"/>
              <a:ext cx="1008112" cy="312435"/>
            </a:xfrm>
            <a:prstGeom prst="rect">
              <a:avLst/>
            </a:prstGeom>
          </p:spPr>
          <p:txBody>
            <a:bodyPr wrap="square">
              <a:spAutoFit/>
            </a:bodyPr>
            <a:lstStyle/>
            <a:p>
              <a:pPr algn="r"/>
              <a:r>
                <a:rPr lang="zh-CN" altLang="en-US" sz="1200" dirty="0">
                  <a:solidFill>
                    <a:schemeClr val="bg1"/>
                  </a:solidFill>
                </a:rPr>
                <a:t>石河监测站</a:t>
              </a:r>
            </a:p>
          </p:txBody>
        </p:sp>
      </p:grpSp>
      <p:grpSp>
        <p:nvGrpSpPr>
          <p:cNvPr id="8" name="组合 7"/>
          <p:cNvGrpSpPr/>
          <p:nvPr/>
        </p:nvGrpSpPr>
        <p:grpSpPr>
          <a:xfrm>
            <a:off x="3415260" y="3283577"/>
            <a:ext cx="2341542" cy="1123373"/>
            <a:chOff x="533202" y="4807560"/>
            <a:chExt cx="2055574" cy="1440209"/>
          </a:xfrm>
        </p:grpSpPr>
        <p:pic>
          <p:nvPicPr>
            <p:cNvPr id="2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202" y="4807560"/>
              <a:ext cx="2055574" cy="1440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矩形 24"/>
            <p:cNvSpPr/>
            <p:nvPr/>
          </p:nvSpPr>
          <p:spPr>
            <a:xfrm>
              <a:off x="1436648" y="5867726"/>
              <a:ext cx="1152128" cy="355124"/>
            </a:xfrm>
            <a:prstGeom prst="rect">
              <a:avLst/>
            </a:prstGeom>
          </p:spPr>
          <p:txBody>
            <a:bodyPr wrap="square">
              <a:spAutoFit/>
            </a:bodyPr>
            <a:lstStyle/>
            <a:p>
              <a:pPr algn="r"/>
              <a:r>
                <a:rPr lang="zh-CN" altLang="en-US" sz="1200" dirty="0">
                  <a:solidFill>
                    <a:schemeClr val="bg1"/>
                  </a:solidFill>
                </a:rPr>
                <a:t>大蒲河监测站</a:t>
              </a:r>
            </a:p>
          </p:txBody>
        </p:sp>
      </p:grpSp>
      <p:grpSp>
        <p:nvGrpSpPr>
          <p:cNvPr id="9" name="组合 8"/>
          <p:cNvGrpSpPr/>
          <p:nvPr/>
        </p:nvGrpSpPr>
        <p:grpSpPr>
          <a:xfrm>
            <a:off x="3415260" y="1903022"/>
            <a:ext cx="2370960" cy="1196428"/>
            <a:chOff x="3146434" y="3181172"/>
            <a:chExt cx="2180301" cy="1398149"/>
          </a:xfrm>
        </p:grpSpPr>
        <p:pic>
          <p:nvPicPr>
            <p:cNvPr id="22"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46434" y="3181172"/>
              <a:ext cx="2180301" cy="136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4092809" y="4255619"/>
              <a:ext cx="1224136" cy="323702"/>
            </a:xfrm>
            <a:prstGeom prst="rect">
              <a:avLst/>
            </a:prstGeom>
          </p:spPr>
          <p:txBody>
            <a:bodyPr wrap="square">
              <a:spAutoFit/>
            </a:bodyPr>
            <a:lstStyle/>
            <a:p>
              <a:pPr algn="r"/>
              <a:r>
                <a:rPr lang="zh-CN" altLang="en-US" sz="1200" dirty="0">
                  <a:solidFill>
                    <a:schemeClr val="bg1"/>
                  </a:solidFill>
                </a:rPr>
                <a:t>戴河监测站</a:t>
              </a:r>
            </a:p>
          </p:txBody>
        </p:sp>
      </p:grpSp>
      <p:grpSp>
        <p:nvGrpSpPr>
          <p:cNvPr id="10" name="组合 9"/>
          <p:cNvGrpSpPr/>
          <p:nvPr/>
        </p:nvGrpSpPr>
        <p:grpSpPr>
          <a:xfrm>
            <a:off x="5838384" y="1909201"/>
            <a:ext cx="2406025" cy="1192245"/>
            <a:chOff x="5923167" y="3151376"/>
            <a:chExt cx="2314889" cy="1417135"/>
          </a:xfrm>
        </p:grpSpPr>
        <p:pic>
          <p:nvPicPr>
            <p:cNvPr id="2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3167" y="3151376"/>
              <a:ext cx="2314889" cy="136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7051516" y="4239262"/>
              <a:ext cx="1152128" cy="329249"/>
            </a:xfrm>
            <a:prstGeom prst="rect">
              <a:avLst/>
            </a:prstGeom>
          </p:spPr>
          <p:txBody>
            <a:bodyPr wrap="square">
              <a:spAutoFit/>
            </a:bodyPr>
            <a:lstStyle/>
            <a:p>
              <a:pPr algn="r"/>
              <a:r>
                <a:rPr lang="zh-CN" altLang="en-US" sz="1200" dirty="0">
                  <a:solidFill>
                    <a:schemeClr val="bg1"/>
                  </a:solidFill>
                </a:rPr>
                <a:t>人造河监测站</a:t>
              </a:r>
            </a:p>
          </p:txBody>
        </p:sp>
      </p:grpSp>
      <p:grpSp>
        <p:nvGrpSpPr>
          <p:cNvPr id="11" name="组合 10"/>
          <p:cNvGrpSpPr/>
          <p:nvPr/>
        </p:nvGrpSpPr>
        <p:grpSpPr>
          <a:xfrm>
            <a:off x="755576" y="1907193"/>
            <a:ext cx="2585622" cy="1194254"/>
            <a:chOff x="533202" y="3151376"/>
            <a:chExt cx="2016224" cy="1339097"/>
          </a:xfrm>
        </p:grpSpPr>
        <p:pic>
          <p:nvPicPr>
            <p:cNvPr id="18"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3202" y="3151376"/>
              <a:ext cx="2016224" cy="1329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1558338" y="4179879"/>
              <a:ext cx="978515" cy="310594"/>
            </a:xfrm>
            <a:prstGeom prst="rect">
              <a:avLst/>
            </a:prstGeom>
          </p:spPr>
          <p:txBody>
            <a:bodyPr wrap="square">
              <a:spAutoFit/>
            </a:bodyPr>
            <a:lstStyle/>
            <a:p>
              <a:pPr algn="r"/>
              <a:r>
                <a:rPr lang="zh-CN" altLang="en-US" sz="1200" dirty="0">
                  <a:solidFill>
                    <a:schemeClr val="bg1"/>
                  </a:solidFill>
                </a:rPr>
                <a:t>洋河监测站</a:t>
              </a:r>
            </a:p>
          </p:txBody>
        </p:sp>
      </p:grpSp>
      <p:grpSp>
        <p:nvGrpSpPr>
          <p:cNvPr id="12" name="组合 11"/>
          <p:cNvGrpSpPr/>
          <p:nvPr/>
        </p:nvGrpSpPr>
        <p:grpSpPr>
          <a:xfrm>
            <a:off x="5790205" y="457900"/>
            <a:ext cx="2454204" cy="1365224"/>
            <a:chOff x="5923168" y="1355664"/>
            <a:chExt cx="2314889" cy="1424281"/>
          </a:xfrm>
        </p:grpSpPr>
        <p:pic>
          <p:nvPicPr>
            <p:cNvPr id="16"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23168" y="1355664"/>
              <a:ext cx="2314889" cy="1424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矩形 16"/>
            <p:cNvSpPr/>
            <p:nvPr/>
          </p:nvSpPr>
          <p:spPr>
            <a:xfrm>
              <a:off x="7052193" y="2468162"/>
              <a:ext cx="1152128" cy="288981"/>
            </a:xfrm>
            <a:prstGeom prst="rect">
              <a:avLst/>
            </a:prstGeom>
          </p:spPr>
          <p:txBody>
            <a:bodyPr wrap="square">
              <a:spAutoFit/>
            </a:bodyPr>
            <a:lstStyle/>
            <a:p>
              <a:pPr algn="r"/>
              <a:r>
                <a:rPr lang="zh-CN" altLang="en-US" sz="1200" dirty="0">
                  <a:solidFill>
                    <a:schemeClr val="bg1"/>
                  </a:solidFill>
                </a:rPr>
                <a:t>汤河监测站</a:t>
              </a:r>
            </a:p>
          </p:txBody>
        </p:sp>
      </p:grpSp>
      <p:sp>
        <p:nvSpPr>
          <p:cNvPr id="32" name="矩形 31"/>
          <p:cNvSpPr/>
          <p:nvPr/>
        </p:nvSpPr>
        <p:spPr>
          <a:xfrm>
            <a:off x="683569" y="3579862"/>
            <a:ext cx="2657630" cy="787523"/>
          </a:xfrm>
          <a:prstGeom prst="rect">
            <a:avLst/>
          </a:prstGeom>
        </p:spPr>
        <p:txBody>
          <a:bodyPr wrap="square">
            <a:spAutoFit/>
          </a:bodyPr>
          <a:lstStyle/>
          <a:p>
            <a:pPr>
              <a:lnSpc>
                <a:spcPct val="150000"/>
              </a:lnSpc>
            </a:pPr>
            <a:r>
              <a:rPr lang="en-US" altLang="zh-CN" sz="1600" b="1" dirty="0">
                <a:solidFill>
                  <a:srgbClr val="C00000"/>
                </a:solidFill>
                <a:latin typeface="微软雅黑" panose="020B0503020204020204" pitchFamily="34" charset="-122"/>
                <a:ea typeface="微软雅黑" panose="020B0503020204020204" pitchFamily="34" charset="-122"/>
                <a:cs typeface="Times New Roman" pitchFamily="18" charset="0"/>
              </a:rPr>
              <a:t>2016</a:t>
            </a:r>
            <a:r>
              <a:rPr lang="zh-CN" altLang="en-US" sz="1600" b="1" dirty="0">
                <a:solidFill>
                  <a:srgbClr val="C00000"/>
                </a:solidFill>
                <a:latin typeface="微软雅黑" panose="020B0503020204020204" pitchFamily="34" charset="-122"/>
                <a:ea typeface="微软雅黑" panose="020B0503020204020204" pitchFamily="34" charset="-122"/>
                <a:cs typeface="Times New Roman" pitchFamily="18" charset="0"/>
              </a:rPr>
              <a:t>年</a:t>
            </a:r>
            <a:r>
              <a:rPr lang="en-US" altLang="zh-CN" sz="1600" b="1" dirty="0">
                <a:solidFill>
                  <a:srgbClr val="C00000"/>
                </a:solidFill>
                <a:latin typeface="微软雅黑" panose="020B0503020204020204" pitchFamily="34" charset="-122"/>
                <a:ea typeface="微软雅黑" panose="020B0503020204020204" pitchFamily="34" charset="-122"/>
                <a:cs typeface="Times New Roman" pitchFamily="18" charset="0"/>
              </a:rPr>
              <a:t>12</a:t>
            </a:r>
            <a:r>
              <a:rPr lang="zh-CN" altLang="en-US" sz="1600" b="1" dirty="0">
                <a:solidFill>
                  <a:srgbClr val="C00000"/>
                </a:solidFill>
                <a:latin typeface="微软雅黑" panose="020B0503020204020204" pitchFamily="34" charset="-122"/>
                <a:ea typeface="微软雅黑" panose="020B0503020204020204" pitchFamily="34" charset="-122"/>
                <a:cs typeface="Times New Roman" pitchFamily="18" charset="0"/>
              </a:rPr>
              <a:t>月</a:t>
            </a:r>
            <a:r>
              <a:rPr lang="zh-CN" altLang="en-US" sz="1600" b="1" dirty="0">
                <a:latin typeface="微软雅黑" panose="020B0503020204020204" pitchFamily="34" charset="-122"/>
                <a:ea typeface="微软雅黑" panose="020B0503020204020204" pitchFamily="34" charset="-122"/>
                <a:cs typeface="Times New Roman" pitchFamily="18" charset="0"/>
              </a:rPr>
              <a:t>，</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个在线监测站现场建设工作基本完成。</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09777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在线监测系统</a:t>
            </a:r>
            <a:endParaRPr lang="zh-CN" altLang="en-US" dirty="0"/>
          </a:p>
        </p:txBody>
      </p:sp>
      <p:sp>
        <p:nvSpPr>
          <p:cNvPr id="4" name="文本占位符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03702858"/>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4294967295"/>
          </p:nvPr>
        </p:nvSpPr>
        <p:spPr>
          <a:xfrm>
            <a:off x="13862051" y="7524750"/>
            <a:ext cx="504825" cy="42624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Arial" pitchFamily="34" charset="0"/>
                <a:ea typeface="宋体" pitchFamily="2" charset="-122"/>
              </a:defRPr>
            </a:lvl1pPr>
            <a:lvl2pPr marL="742950" indent="-285750">
              <a:defRPr sz="2900">
                <a:solidFill>
                  <a:schemeClr val="tx1"/>
                </a:solidFill>
                <a:latin typeface="Arial" pitchFamily="34" charset="0"/>
                <a:ea typeface="宋体" pitchFamily="2" charset="-122"/>
              </a:defRPr>
            </a:lvl2pPr>
            <a:lvl3pPr marL="1143000" indent="-228600">
              <a:defRPr sz="2900">
                <a:solidFill>
                  <a:schemeClr val="tx1"/>
                </a:solidFill>
                <a:latin typeface="Arial" pitchFamily="34" charset="0"/>
                <a:ea typeface="宋体" pitchFamily="2" charset="-122"/>
              </a:defRPr>
            </a:lvl3pPr>
            <a:lvl4pPr marL="1600200" indent="-228600">
              <a:defRPr sz="2900">
                <a:solidFill>
                  <a:schemeClr val="tx1"/>
                </a:solidFill>
                <a:latin typeface="Arial" pitchFamily="34" charset="0"/>
                <a:ea typeface="宋体" pitchFamily="2" charset="-122"/>
              </a:defRPr>
            </a:lvl4pPr>
            <a:lvl5pPr marL="2057400" indent="-228600">
              <a:defRPr sz="2900">
                <a:solidFill>
                  <a:schemeClr val="tx1"/>
                </a:solidFill>
                <a:latin typeface="Arial" pitchFamily="34" charset="0"/>
                <a:ea typeface="宋体" pitchFamily="2" charset="-122"/>
              </a:defRPr>
            </a:lvl5pPr>
            <a:lvl6pPr marL="2514600" indent="-228600" defTabSz="1474470" eaLnBrk="0" fontAlgn="base" hangingPunct="0">
              <a:spcBef>
                <a:spcPct val="0"/>
              </a:spcBef>
              <a:spcAft>
                <a:spcPct val="0"/>
              </a:spcAft>
              <a:defRPr sz="2900">
                <a:solidFill>
                  <a:schemeClr val="tx1"/>
                </a:solidFill>
                <a:latin typeface="Arial" pitchFamily="34" charset="0"/>
                <a:ea typeface="宋体" pitchFamily="2" charset="-122"/>
              </a:defRPr>
            </a:lvl6pPr>
            <a:lvl7pPr marL="2971800" indent="-228600" defTabSz="1474470" eaLnBrk="0" fontAlgn="base" hangingPunct="0">
              <a:spcBef>
                <a:spcPct val="0"/>
              </a:spcBef>
              <a:spcAft>
                <a:spcPct val="0"/>
              </a:spcAft>
              <a:defRPr sz="2900">
                <a:solidFill>
                  <a:schemeClr val="tx1"/>
                </a:solidFill>
                <a:latin typeface="Arial" pitchFamily="34" charset="0"/>
                <a:ea typeface="宋体" pitchFamily="2" charset="-122"/>
              </a:defRPr>
            </a:lvl7pPr>
            <a:lvl8pPr marL="3429000" indent="-228600" defTabSz="1474470" eaLnBrk="0" fontAlgn="base" hangingPunct="0">
              <a:spcBef>
                <a:spcPct val="0"/>
              </a:spcBef>
              <a:spcAft>
                <a:spcPct val="0"/>
              </a:spcAft>
              <a:defRPr sz="2900">
                <a:solidFill>
                  <a:schemeClr val="tx1"/>
                </a:solidFill>
                <a:latin typeface="Arial" pitchFamily="34" charset="0"/>
                <a:ea typeface="宋体" pitchFamily="2" charset="-122"/>
              </a:defRPr>
            </a:lvl8pPr>
            <a:lvl9pPr marL="3886200" indent="-228600" defTabSz="1474470" eaLnBrk="0" fontAlgn="base" hangingPunct="0">
              <a:spcBef>
                <a:spcPct val="0"/>
              </a:spcBef>
              <a:spcAft>
                <a:spcPct val="0"/>
              </a:spcAft>
              <a:defRPr sz="2900">
                <a:solidFill>
                  <a:schemeClr val="tx1"/>
                </a:solidFill>
                <a:latin typeface="Arial" pitchFamily="34" charset="0"/>
                <a:ea typeface="宋体" pitchFamily="2" charset="-122"/>
              </a:defRPr>
            </a:lvl9pPr>
          </a:lstStyle>
          <a:p>
            <a:fld id="{0436EA66-7F4F-41CF-84BE-E677D067FA5C}" type="slidenum">
              <a:rPr lang="zh-CN" altLang="en-US" sz="1000" smtClean="0"/>
              <a:t>19</a:t>
            </a:fld>
            <a:endParaRPr lang="en-US" altLang="zh-CN" sz="1000"/>
          </a:p>
        </p:txBody>
      </p:sp>
      <p:pic>
        <p:nvPicPr>
          <p:cNvPr id="5"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888780"/>
            <a:ext cx="4700192" cy="343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5"/>
          <p:cNvSpPr>
            <a:spLocks noChangeArrowheads="1"/>
          </p:cNvSpPr>
          <p:nvPr/>
        </p:nvSpPr>
        <p:spPr bwMode="auto">
          <a:xfrm>
            <a:off x="683569" y="1419622"/>
            <a:ext cx="3168351" cy="214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3200"/>
              </a:lnSpc>
            </a:pPr>
            <a:r>
              <a:rPr lang="zh-CN" altLang="en-US" sz="2000" b="1" dirty="0">
                <a:latin typeface="黑体" panose="02010609060101010101" pitchFamily="49" charset="-122"/>
                <a:ea typeface="黑体" panose="02010609060101010101" pitchFamily="49" charset="-122"/>
              </a:rPr>
              <a:t>在线</a:t>
            </a:r>
            <a:r>
              <a:rPr lang="zh-CN" altLang="en-US" sz="2000" b="1" dirty="0" smtClean="0">
                <a:latin typeface="黑体" panose="02010609060101010101" pitchFamily="49" charset="-122"/>
                <a:ea typeface="黑体" panose="02010609060101010101" pitchFamily="49" charset="-122"/>
              </a:rPr>
              <a:t>监测系统</a:t>
            </a:r>
            <a:r>
              <a:rPr lang="zh-CN" altLang="en-US" sz="2000" dirty="0" smtClean="0">
                <a:latin typeface="微软雅黑" panose="020B0503020204020204" pitchFamily="34" charset="-122"/>
                <a:ea typeface="微软雅黑" panose="020B0503020204020204" pitchFamily="34" charset="-122"/>
              </a:rPr>
              <a:t>主要</a:t>
            </a:r>
            <a:r>
              <a:rPr lang="zh-CN" altLang="en-US" sz="2000" dirty="0">
                <a:latin typeface="微软雅黑" panose="020B0503020204020204" pitchFamily="34" charset="-122"/>
                <a:ea typeface="微软雅黑" panose="020B0503020204020204" pitchFamily="34" charset="-122"/>
              </a:rPr>
              <a:t>由</a:t>
            </a:r>
            <a:r>
              <a:rPr lang="zh-CN" altLang="en-US" sz="2000" b="1" dirty="0">
                <a:solidFill>
                  <a:srgbClr val="C00000"/>
                </a:solidFill>
                <a:latin typeface="微软雅黑" panose="020B0503020204020204" pitchFamily="34" charset="-122"/>
                <a:ea typeface="微软雅黑" panose="020B0503020204020204" pitchFamily="34" charset="-122"/>
              </a:rPr>
              <a:t>监测站房、中央控制系统、采配水系统</a:t>
            </a:r>
            <a:r>
              <a:rPr lang="zh-CN" altLang="en-US" sz="2000" b="1" dirty="0" smtClean="0">
                <a:solidFill>
                  <a:srgbClr val="C00000"/>
                </a:solidFill>
                <a:latin typeface="微软雅黑" panose="020B0503020204020204" pitchFamily="34" charset="-122"/>
                <a:ea typeface="微软雅黑" panose="020B0503020204020204" pitchFamily="34" charset="-122"/>
              </a:rPr>
              <a:t>、在线</a:t>
            </a:r>
            <a:r>
              <a:rPr lang="zh-CN" altLang="en-US" sz="2000" b="1" dirty="0">
                <a:solidFill>
                  <a:srgbClr val="C00000"/>
                </a:solidFill>
                <a:latin typeface="微软雅黑" panose="020B0503020204020204" pitchFamily="34" charset="-122"/>
                <a:ea typeface="微软雅黑" panose="020B0503020204020204" pitchFamily="34" charset="-122"/>
              </a:rPr>
              <a:t>监测仪器、流量监测系统、站房综合监控系统</a:t>
            </a:r>
            <a:r>
              <a:rPr lang="zh-CN" altLang="en-US" sz="2000" dirty="0">
                <a:latin typeface="微软雅黑" panose="020B0503020204020204" pitchFamily="34" charset="-122"/>
                <a:ea typeface="微软雅黑" panose="020B0503020204020204" pitchFamily="34" charset="-122"/>
              </a:rPr>
              <a:t>等六大部分组成</a:t>
            </a:r>
            <a:r>
              <a:rPr lang="zh-CN" altLang="en-US" sz="2000" dirty="0" smtClean="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8405501"/>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sz="3600" dirty="0"/>
              <a:t>简介</a:t>
            </a:r>
          </a:p>
        </p:txBody>
      </p:sp>
      <p:pic>
        <p:nvPicPr>
          <p:cNvPr id="7" name="内容占位符 6"/>
          <p:cNvPicPr>
            <a:picLocks noGrp="1" noChangeAspect="1"/>
          </p:cNvPicPr>
          <p:nvPr>
            <p:ph idx="1"/>
          </p:nvPr>
        </p:nvPicPr>
        <p:blipFill>
          <a:blip r:embed="rId2"/>
          <a:stretch>
            <a:fillRect/>
          </a:stretch>
        </p:blipFill>
        <p:spPr>
          <a:xfrm>
            <a:off x="3711575" y="445453"/>
            <a:ext cx="4594225" cy="2880993"/>
          </a:xfrm>
          <a:prstGeom prst="rect">
            <a:avLst/>
          </a:prstGeom>
        </p:spPr>
      </p:pic>
      <p:sp>
        <p:nvSpPr>
          <p:cNvPr id="8" name="内容占位符 4"/>
          <p:cNvSpPr txBox="1">
            <a:spLocks noGrp="1"/>
          </p:cNvSpPr>
          <p:nvPr>
            <p:ph type="body" sz="half" idx="2"/>
          </p:nvPr>
        </p:nvSpPr>
        <p:spPr>
          <a:prstGeom prst="rect">
            <a:avLst/>
          </a:prstGeom>
        </p:spPr>
        <p:txBody>
          <a:bodyPr>
            <a:normAutofit fontScale="62500" lnSpcReduction="20000"/>
          </a:bodyPr>
          <a:lstStyle>
            <a:lvl1pPr marL="243998" indent="-243998" algn="l" rtl="0" eaLnBrk="1" latinLnBrk="0" hangingPunct="1">
              <a:spcBef>
                <a:spcPts val="534"/>
              </a:spcBef>
              <a:buClr>
                <a:schemeClr val="accent2"/>
              </a:buClr>
              <a:buSzPct val="60000"/>
              <a:buFont typeface="Wingdings"/>
              <a:buChar char=""/>
              <a:defRPr kumimoji="0" sz="2200" kern="1200">
                <a:solidFill>
                  <a:schemeClr val="tx1"/>
                </a:solidFill>
                <a:latin typeface="+mn-lt"/>
                <a:ea typeface="+mn-ea"/>
                <a:cs typeface="+mn-cs"/>
              </a:defRPr>
            </a:lvl1pPr>
            <a:lvl2pPr marL="487997" indent="-209142" algn="l" rtl="0" eaLnBrk="1" latinLnBrk="0" hangingPunct="1">
              <a:spcBef>
                <a:spcPts val="419"/>
              </a:spcBef>
              <a:buClr>
                <a:schemeClr val="accent1"/>
              </a:buClr>
              <a:buSzPct val="70000"/>
              <a:buFont typeface="Wingdings 2"/>
              <a:buChar char=""/>
              <a:defRPr kumimoji="0" sz="2000" kern="1200">
                <a:solidFill>
                  <a:schemeClr val="tx1"/>
                </a:solidFill>
                <a:latin typeface="+mn-lt"/>
                <a:ea typeface="+mn-ea"/>
                <a:cs typeface="+mn-cs"/>
              </a:defRPr>
            </a:lvl2pPr>
            <a:lvl3pPr marL="697139" indent="-174285" algn="l" rtl="0" eaLnBrk="1" latinLnBrk="0" hangingPunct="1">
              <a:spcBef>
                <a:spcPts val="381"/>
              </a:spcBef>
              <a:buClr>
                <a:schemeClr val="accent2"/>
              </a:buClr>
              <a:buSzPct val="75000"/>
              <a:buFont typeface="Wingdings"/>
              <a:buChar char=""/>
              <a:defRPr kumimoji="0" sz="1800" kern="1200">
                <a:solidFill>
                  <a:schemeClr val="tx1"/>
                </a:solidFill>
                <a:latin typeface="+mn-lt"/>
                <a:ea typeface="+mn-ea"/>
                <a:cs typeface="+mn-cs"/>
              </a:defRPr>
            </a:lvl3pPr>
            <a:lvl4pPr marL="1045708" indent="-174285" algn="l" rtl="0" eaLnBrk="1" latinLnBrk="0" hangingPunct="1">
              <a:spcBef>
                <a:spcPts val="305"/>
              </a:spcBef>
              <a:buClr>
                <a:schemeClr val="accent3"/>
              </a:buClr>
              <a:buSzPct val="75000"/>
              <a:buFont typeface="Wingdings"/>
              <a:buChar char=""/>
              <a:defRPr kumimoji="0" sz="1500" kern="1200">
                <a:solidFill>
                  <a:schemeClr val="tx1"/>
                </a:solidFill>
                <a:latin typeface="+mn-lt"/>
                <a:ea typeface="+mn-ea"/>
                <a:cs typeface="+mn-cs"/>
              </a:defRPr>
            </a:lvl4pPr>
            <a:lvl5pPr marL="1394277" indent="-174285" algn="l" rtl="0" eaLnBrk="1" latinLnBrk="0" hangingPunct="1">
              <a:spcBef>
                <a:spcPts val="305"/>
              </a:spcBef>
              <a:buClr>
                <a:schemeClr val="accent4"/>
              </a:buClr>
              <a:buSzPct val="65000"/>
              <a:buFont typeface="Wingdings"/>
              <a:buChar char=""/>
              <a:defRPr kumimoji="0" sz="1500" kern="1200">
                <a:solidFill>
                  <a:schemeClr val="tx1"/>
                </a:solidFill>
                <a:latin typeface="+mn-lt"/>
                <a:ea typeface="+mn-ea"/>
                <a:cs typeface="+mn-cs"/>
              </a:defRPr>
            </a:lvl5pPr>
            <a:lvl6pPr marL="1603419" indent="-174285" algn="l" rtl="0" eaLnBrk="1" latinLnBrk="0" hangingPunct="1">
              <a:spcBef>
                <a:spcPct val="20000"/>
              </a:spcBef>
              <a:buClr>
                <a:schemeClr val="accent1"/>
              </a:buClr>
              <a:buFont typeface="Wingdings"/>
              <a:buChar char="§"/>
              <a:defRPr kumimoji="0" sz="1400" kern="1200" baseline="0">
                <a:solidFill>
                  <a:schemeClr val="tx1"/>
                </a:solidFill>
                <a:latin typeface="+mn-lt"/>
                <a:ea typeface="+mn-ea"/>
                <a:cs typeface="+mn-cs"/>
              </a:defRPr>
            </a:lvl6pPr>
            <a:lvl7pPr marL="1812560" indent="-174285" algn="l" rtl="0" eaLnBrk="1" latinLnBrk="0" hangingPunct="1">
              <a:spcBef>
                <a:spcPct val="20000"/>
              </a:spcBef>
              <a:buClr>
                <a:schemeClr val="accent2"/>
              </a:buClr>
              <a:buFont typeface="Wingdings"/>
              <a:buChar char="§"/>
              <a:defRPr kumimoji="0" sz="1400" kern="1200" baseline="0">
                <a:solidFill>
                  <a:schemeClr val="tx1"/>
                </a:solidFill>
                <a:latin typeface="+mn-lt"/>
                <a:ea typeface="+mn-ea"/>
                <a:cs typeface="+mn-cs"/>
              </a:defRPr>
            </a:lvl7pPr>
            <a:lvl8pPr marL="2021702" indent="-174285" algn="l" rtl="0" eaLnBrk="1" latinLnBrk="0" hangingPunct="1">
              <a:spcBef>
                <a:spcPct val="20000"/>
              </a:spcBef>
              <a:buClr>
                <a:schemeClr val="accent3"/>
              </a:buClr>
              <a:buFont typeface="Wingdings"/>
              <a:buChar char="§"/>
              <a:defRPr kumimoji="0" sz="1400" kern="1200" baseline="0">
                <a:solidFill>
                  <a:schemeClr val="tx1"/>
                </a:solidFill>
                <a:latin typeface="+mn-lt"/>
                <a:ea typeface="+mn-ea"/>
                <a:cs typeface="+mn-cs"/>
              </a:defRPr>
            </a:lvl8pPr>
            <a:lvl9pPr marL="2230843" indent="-174285" algn="l" rtl="0" eaLnBrk="1" latinLnBrk="0" hangingPunct="1">
              <a:spcBef>
                <a:spcPct val="20000"/>
              </a:spcBef>
              <a:buClr>
                <a:schemeClr val="accent4"/>
              </a:buClr>
              <a:buFont typeface="Wingdings"/>
              <a:buChar char="§"/>
              <a:defRPr kumimoji="0" sz="1400" kern="1200" baseline="0">
                <a:solidFill>
                  <a:schemeClr val="tx1"/>
                </a:solidFill>
                <a:latin typeface="+mn-lt"/>
                <a:ea typeface="+mn-ea"/>
                <a:cs typeface="+mn-cs"/>
              </a:defRPr>
            </a:lvl9pPr>
          </a:lstStyle>
          <a:p>
            <a:pPr>
              <a:lnSpc>
                <a:spcPct val="160000"/>
              </a:lnSpc>
            </a:pPr>
            <a:r>
              <a:rPr lang="en-US" altLang="zh-CN" sz="1400" dirty="0">
                <a:solidFill>
                  <a:schemeClr val="accent1">
                    <a:lumMod val="50000"/>
                  </a:schemeClr>
                </a:solidFill>
                <a:latin typeface="+mj-ea"/>
                <a:ea typeface="+mj-ea"/>
              </a:rPr>
              <a:t>2016</a:t>
            </a:r>
            <a:r>
              <a:rPr lang="zh-CN" altLang="en-US" sz="1400" dirty="0">
                <a:solidFill>
                  <a:schemeClr val="accent1">
                    <a:lumMod val="50000"/>
                  </a:schemeClr>
                </a:solidFill>
                <a:latin typeface="+mj-ea"/>
                <a:ea typeface="+mj-ea"/>
              </a:rPr>
              <a:t>年在秦皇岛市主要入海河口建设了</a:t>
            </a:r>
            <a:r>
              <a:rPr lang="zh-CN" altLang="zh-CN" sz="1400" dirty="0">
                <a:solidFill>
                  <a:schemeClr val="accent1">
                    <a:lumMod val="50000"/>
                  </a:schemeClr>
                </a:solidFill>
                <a:latin typeface="+mj-ea"/>
                <a:ea typeface="+mj-ea"/>
              </a:rPr>
              <a:t>陆源入海污染物在线监测系统，实现对</a:t>
            </a:r>
            <a:r>
              <a:rPr lang="zh-CN" altLang="en-US" sz="1400" dirty="0">
                <a:solidFill>
                  <a:schemeClr val="accent1">
                    <a:lumMod val="50000"/>
                  </a:schemeClr>
                </a:solidFill>
                <a:latin typeface="+mj-ea"/>
                <a:ea typeface="+mj-ea"/>
              </a:rPr>
              <a:t>石河、新开河、汤河、戴河、洋河、人造河、大蒲河、新开口</a:t>
            </a:r>
            <a:r>
              <a:rPr lang="en-US" altLang="zh-CN" sz="1400" dirty="0">
                <a:solidFill>
                  <a:schemeClr val="accent1">
                    <a:lumMod val="50000"/>
                  </a:schemeClr>
                </a:solidFill>
                <a:latin typeface="+mj-ea"/>
                <a:ea typeface="+mj-ea"/>
              </a:rPr>
              <a:t>8</a:t>
            </a:r>
            <a:r>
              <a:rPr lang="zh-CN" altLang="zh-CN" sz="1400" dirty="0">
                <a:solidFill>
                  <a:schemeClr val="accent1">
                    <a:lumMod val="50000"/>
                  </a:schemeClr>
                </a:solidFill>
                <a:latin typeface="+mj-ea"/>
                <a:ea typeface="+mj-ea"/>
              </a:rPr>
              <a:t>条河流入海河口水质全天候、多参数自动在线连续监测，为实施陆源污染物入海总量控制提供</a:t>
            </a:r>
            <a:r>
              <a:rPr lang="zh-CN" altLang="en-US" sz="1400" dirty="0">
                <a:solidFill>
                  <a:schemeClr val="accent1">
                    <a:lumMod val="50000"/>
                  </a:schemeClr>
                </a:solidFill>
                <a:latin typeface="+mj-ea"/>
                <a:ea typeface="+mj-ea"/>
              </a:rPr>
              <a:t>数据支撑。</a:t>
            </a:r>
            <a:endParaRPr lang="en-US" altLang="zh-CN" sz="1400" dirty="0">
              <a:solidFill>
                <a:schemeClr val="accent1">
                  <a:lumMod val="50000"/>
                </a:schemeClr>
              </a:solidFill>
              <a:latin typeface="+mj-ea"/>
              <a:ea typeface="+mj-ea"/>
            </a:endParaRPr>
          </a:p>
          <a:p>
            <a:pPr>
              <a:lnSpc>
                <a:spcPct val="160000"/>
              </a:lnSpc>
            </a:pPr>
            <a:r>
              <a:rPr lang="zh-CN" altLang="en-US" sz="1400" dirty="0">
                <a:solidFill>
                  <a:schemeClr val="accent1">
                    <a:lumMod val="50000"/>
                  </a:schemeClr>
                </a:solidFill>
                <a:latin typeface="+mj-ea"/>
                <a:ea typeface="+mj-ea"/>
              </a:rPr>
              <a:t>该</a:t>
            </a:r>
            <a:r>
              <a:rPr lang="zh-CN" altLang="en-US" sz="1400" dirty="0" smtClean="0">
                <a:solidFill>
                  <a:schemeClr val="accent1">
                    <a:lumMod val="50000"/>
                  </a:schemeClr>
                </a:solidFill>
                <a:latin typeface="+mj-ea"/>
                <a:ea typeface="+mj-ea"/>
              </a:rPr>
              <a:t>系统依托国家海洋局</a:t>
            </a:r>
            <a:r>
              <a:rPr lang="zh-CN" altLang="en-US" sz="1400" dirty="0">
                <a:solidFill>
                  <a:schemeClr val="accent1">
                    <a:lumMod val="50000"/>
                  </a:schemeClr>
                </a:solidFill>
                <a:latin typeface="+mj-ea"/>
                <a:ea typeface="+mj-ea"/>
              </a:rPr>
              <a:t>海域使用金支持</a:t>
            </a:r>
            <a:r>
              <a:rPr lang="zh-CN" altLang="en-US" sz="1400" dirty="0" smtClean="0">
                <a:solidFill>
                  <a:schemeClr val="accent1">
                    <a:lumMod val="50000"/>
                  </a:schemeClr>
                </a:solidFill>
                <a:latin typeface="+mj-ea"/>
                <a:ea typeface="+mj-ea"/>
              </a:rPr>
              <a:t>，紧密结合国家海洋局“智慧海洋”战略，由河北省海洋局、秦皇岛市海洋局和</a:t>
            </a:r>
            <a:r>
              <a:rPr lang="zh-CN" altLang="en-US" sz="1400" dirty="0">
                <a:solidFill>
                  <a:schemeClr val="accent1">
                    <a:lumMod val="50000"/>
                  </a:schemeClr>
                </a:solidFill>
                <a:latin typeface="+mj-ea"/>
                <a:ea typeface="+mj-ea"/>
              </a:rPr>
              <a:t>秦皇岛市人民政府共同组织实施，是河北省“北戴河及相邻地区近岸海域环境综合整治行动”的重要内容</a:t>
            </a:r>
            <a:r>
              <a:rPr lang="zh-CN" altLang="en-US" sz="1400" dirty="0" smtClean="0">
                <a:solidFill>
                  <a:schemeClr val="accent1">
                    <a:lumMod val="50000"/>
                  </a:schemeClr>
                </a:solidFill>
                <a:latin typeface="+mj-ea"/>
                <a:ea typeface="+mj-ea"/>
              </a:rPr>
              <a:t>。目前已经与</a:t>
            </a:r>
            <a:r>
              <a:rPr lang="zh-CN" altLang="en-US" sz="1400" dirty="0">
                <a:solidFill>
                  <a:schemeClr val="accent1">
                    <a:lumMod val="50000"/>
                  </a:schemeClr>
                </a:solidFill>
                <a:latin typeface="+mj-ea"/>
                <a:ea typeface="+mj-ea"/>
              </a:rPr>
              <a:t>国家海洋局北海环境监测中心</a:t>
            </a:r>
            <a:r>
              <a:rPr lang="zh-CN" altLang="en-US" sz="1400" dirty="0" smtClean="0">
                <a:solidFill>
                  <a:schemeClr val="accent1">
                    <a:lumMod val="50000"/>
                  </a:schemeClr>
                </a:solidFill>
                <a:latin typeface="+mj-ea"/>
                <a:ea typeface="+mj-ea"/>
              </a:rPr>
              <a:t>实现了互联互通。</a:t>
            </a:r>
            <a:endParaRPr lang="en-US" altLang="zh-CN" sz="1400" dirty="0">
              <a:solidFill>
                <a:schemeClr val="accent1">
                  <a:lumMod val="50000"/>
                </a:schemeClr>
              </a:solidFill>
              <a:latin typeface="+mj-ea"/>
              <a:ea typeface="+mj-ea"/>
            </a:endParaRPr>
          </a:p>
        </p:txBody>
      </p:sp>
    </p:spTree>
    <p:extLst>
      <p:ext uri="{BB962C8B-B14F-4D97-AF65-F5344CB8AC3E}">
        <p14:creationId xmlns:p14="http://schemas.microsoft.com/office/powerpoint/2010/main" val="410775070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p:cNvSpPr>
            <a:spLocks noChangeArrowheads="1"/>
          </p:cNvSpPr>
          <p:nvPr/>
        </p:nvSpPr>
        <p:spPr bwMode="auto">
          <a:xfrm>
            <a:off x="755576" y="752071"/>
            <a:ext cx="4320481" cy="3196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6675" tIns="28337" rIns="56675" bIns="28337">
            <a:spAutoFit/>
          </a:bodyPr>
          <a:lstStyle/>
          <a:p>
            <a:pPr marL="285750" indent="-285750">
              <a:lnSpc>
                <a:spcPct val="1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中央控制中心，包括硬件和软件两大部分</a:t>
            </a:r>
            <a:r>
              <a:rPr lang="zh-CN" altLang="en-US" sz="1600" dirty="0" smtClean="0">
                <a:latin typeface="微软雅黑" panose="020B0503020204020204" pitchFamily="34" charset="-122"/>
                <a:ea typeface="微软雅黑" panose="020B0503020204020204" pitchFamily="34" charset="-122"/>
              </a:rPr>
              <a:t>。是整个在线监测系统的控制中心，控制系统采水、配水、检测、超标留样、数据采集、数据传输、安全监控等过程。</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主要技术</a:t>
            </a:r>
            <a:r>
              <a:rPr lang="zh-CN" altLang="en-US" sz="1200" dirty="0" smtClean="0">
                <a:latin typeface="微软雅黑" panose="020B0503020204020204" pitchFamily="34" charset="-122"/>
                <a:ea typeface="微软雅黑" panose="020B0503020204020204" pitchFamily="34" charset="-122"/>
              </a:rPr>
              <a:t>特点：</a:t>
            </a:r>
            <a:endParaRPr lang="zh-CN" altLang="en-US"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集成度高、功能完善，集控制、采集、传输为一体；</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采用工业组态软件，运行稳定可靠；</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系统单元独立设计，使用、维护方便快捷；</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可集成有线、无线、北斗等多种数据通讯方式，保证数据安全。</a:t>
            </a:r>
          </a:p>
        </p:txBody>
      </p:sp>
      <p:pic>
        <p:nvPicPr>
          <p:cNvPr id="5"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057" y="752071"/>
            <a:ext cx="3361385" cy="37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a:bodyPr>
          <a:lstStyle/>
          <a:p>
            <a:r>
              <a:rPr lang="zh-CN" altLang="en-US" sz="3600" dirty="0"/>
              <a:t>中央控制系统</a:t>
            </a:r>
          </a:p>
        </p:txBody>
      </p:sp>
    </p:spTree>
    <p:extLst>
      <p:ext uri="{BB962C8B-B14F-4D97-AF65-F5344CB8AC3E}">
        <p14:creationId xmlns:p14="http://schemas.microsoft.com/office/powerpoint/2010/main" val="3902034116"/>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5"/>
          <p:cNvSpPr>
            <a:spLocks noChangeArrowheads="1"/>
          </p:cNvSpPr>
          <p:nvPr/>
        </p:nvSpPr>
        <p:spPr bwMode="auto">
          <a:xfrm>
            <a:off x="1011932" y="536427"/>
            <a:ext cx="3848100" cy="865584"/>
          </a:xfrm>
          <a:prstGeom prst="rect">
            <a:avLst/>
          </a:prstGeom>
          <a:solidFill>
            <a:srgbClr val="02693B">
              <a:alpha val="69803"/>
            </a:srgbClr>
          </a:solidFill>
          <a:ln>
            <a:noFill/>
          </a:ln>
          <a:effectLst>
            <a:outerShdw blurRad="63500" dist="53882" dir="13500000" algn="ctr" rotWithShape="0">
              <a:schemeClr val="bg2">
                <a:alpha val="50000"/>
              </a:schemeClr>
            </a:outerShdw>
          </a:effectLst>
        </p:spPr>
        <p:txBody>
          <a:bodyPr wrap="none" lIns="27737" tIns="13868" rIns="27737" bIns="13868" anchor="ctr"/>
          <a:lstStyle/>
          <a:p>
            <a:pPr>
              <a:buFont typeface="Arial" charset="0"/>
              <a:buNone/>
              <a:defRPr/>
            </a:pPr>
            <a:endParaRPr lang="zh-CN" altLang="en-US">
              <a:latin typeface="Arial" charset="0"/>
              <a:ea typeface="宋体" charset="0"/>
              <a:cs typeface="宋体" charset="0"/>
            </a:endParaRPr>
          </a:p>
        </p:txBody>
      </p:sp>
      <p:sp>
        <p:nvSpPr>
          <p:cNvPr id="6" name="TextBox 5"/>
          <p:cNvSpPr txBox="1">
            <a:spLocks noChangeArrowheads="1"/>
          </p:cNvSpPr>
          <p:nvPr/>
        </p:nvSpPr>
        <p:spPr bwMode="auto">
          <a:xfrm>
            <a:off x="1092896" y="483518"/>
            <a:ext cx="3664399"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ctr" hangingPunct="1">
              <a:lnSpc>
                <a:spcPct val="150000"/>
              </a:lnSpc>
            </a:pPr>
            <a:r>
              <a:rPr lang="zh-CN" altLang="en-US" b="1" dirty="0">
                <a:solidFill>
                  <a:schemeClr val="bg1"/>
                </a:solidFill>
                <a:latin typeface="微软雅黑" pitchFamily="34" charset="-122"/>
                <a:ea typeface="微软雅黑" pitchFamily="34" charset="-122"/>
              </a:rPr>
              <a:t>采水单元</a:t>
            </a:r>
            <a:endParaRPr lang="en-US" altLang="zh-CN" b="1" dirty="0">
              <a:solidFill>
                <a:schemeClr val="bg1"/>
              </a:solidFill>
              <a:latin typeface="微软雅黑" pitchFamily="34" charset="-122"/>
              <a:ea typeface="微软雅黑" pitchFamily="34" charset="-122"/>
            </a:endParaRPr>
          </a:p>
          <a:p>
            <a:pPr eaLnBrk="1" fontAlgn="ctr" hangingPunct="1"/>
            <a:r>
              <a:rPr lang="zh-CN" altLang="en-US" sz="1400" b="1" dirty="0">
                <a:solidFill>
                  <a:schemeClr val="bg1"/>
                </a:solidFill>
                <a:latin typeface="微软雅黑" pitchFamily="34" charset="-122"/>
                <a:ea typeface="微软雅黑" pitchFamily="34" charset="-122"/>
              </a:rPr>
              <a:t>采水单元由水泵、采样头、压力流量监控及采水管道等组成。 </a:t>
            </a:r>
            <a:endParaRPr lang="en-US" altLang="zh-CN" sz="1400" b="1" dirty="0">
              <a:solidFill>
                <a:schemeClr val="bg1"/>
              </a:solidFill>
              <a:latin typeface="微软雅黑" pitchFamily="34" charset="-122"/>
              <a:ea typeface="微软雅黑" pitchFamily="34" charset="-122"/>
            </a:endParaRPr>
          </a:p>
        </p:txBody>
      </p:sp>
      <p:sp>
        <p:nvSpPr>
          <p:cNvPr id="7" name="矩形 5"/>
          <p:cNvSpPr>
            <a:spLocks noChangeArrowheads="1"/>
          </p:cNvSpPr>
          <p:nvPr/>
        </p:nvSpPr>
        <p:spPr bwMode="auto">
          <a:xfrm>
            <a:off x="805557" y="536427"/>
            <a:ext cx="179388" cy="865584"/>
          </a:xfrm>
          <a:prstGeom prst="rect">
            <a:avLst/>
          </a:prstGeom>
          <a:solidFill>
            <a:srgbClr val="02693B"/>
          </a:solidFill>
          <a:ln>
            <a:noFill/>
          </a:ln>
          <a:effectLst>
            <a:outerShdw blurRad="63500" dist="53882" dir="13500000" algn="ctr" rotWithShape="0">
              <a:schemeClr val="bg2">
                <a:alpha val="50000"/>
              </a:schemeClr>
            </a:outerShdw>
          </a:effectLst>
        </p:spPr>
        <p:txBody>
          <a:bodyPr wrap="none" lIns="27737" tIns="13868" rIns="27737" bIns="13868" anchor="ctr"/>
          <a:lstStyle/>
          <a:p>
            <a:pPr>
              <a:buFont typeface="Arial" charset="0"/>
              <a:buNone/>
              <a:defRPr/>
            </a:pPr>
            <a:endParaRPr lang="zh-CN" altLang="en-US">
              <a:latin typeface="Arial" charset="0"/>
              <a:ea typeface="宋体" charset="0"/>
              <a:cs typeface="宋体" charset="0"/>
            </a:endParaRPr>
          </a:p>
        </p:txBody>
      </p:sp>
      <p:grpSp>
        <p:nvGrpSpPr>
          <p:cNvPr id="8" name="组合 2"/>
          <p:cNvGrpSpPr/>
          <p:nvPr/>
        </p:nvGrpSpPr>
        <p:grpSpPr bwMode="auto">
          <a:xfrm>
            <a:off x="802382" y="2714460"/>
            <a:ext cx="4057650" cy="1093807"/>
            <a:chOff x="283171" y="3185534"/>
            <a:chExt cx="4056534" cy="1458073"/>
          </a:xfrm>
        </p:grpSpPr>
        <p:sp>
          <p:nvSpPr>
            <p:cNvPr id="9" name="矩形 5"/>
            <p:cNvSpPr>
              <a:spLocks noChangeArrowheads="1"/>
            </p:cNvSpPr>
            <p:nvPr/>
          </p:nvSpPr>
          <p:spPr bwMode="auto">
            <a:xfrm>
              <a:off x="283171" y="3258037"/>
              <a:ext cx="177751" cy="1385570"/>
            </a:xfrm>
            <a:prstGeom prst="rect">
              <a:avLst/>
            </a:prstGeom>
            <a:solidFill>
              <a:srgbClr val="57AA3E"/>
            </a:solidFill>
            <a:ln>
              <a:noFill/>
            </a:ln>
            <a:effectLst>
              <a:outerShdw blurRad="63500" dist="53882" dir="13500000" algn="ctr" rotWithShape="0">
                <a:schemeClr val="bg2">
                  <a:alpha val="50000"/>
                </a:schemeClr>
              </a:outerShdw>
            </a:effectLst>
          </p:spPr>
          <p:txBody>
            <a:bodyPr wrap="none" lIns="27737" tIns="13868" rIns="27737" bIns="13868" anchor="ctr"/>
            <a:lstStyle/>
            <a:p>
              <a:pPr>
                <a:buFont typeface="Arial" charset="0"/>
                <a:buNone/>
                <a:defRPr/>
              </a:pPr>
              <a:endParaRPr lang="zh-CN" altLang="en-US">
                <a:latin typeface="Arial" charset="0"/>
                <a:ea typeface="宋体" charset="0"/>
                <a:cs typeface="宋体" charset="0"/>
              </a:endParaRPr>
            </a:p>
          </p:txBody>
        </p:sp>
        <p:sp>
          <p:nvSpPr>
            <p:cNvPr id="10" name="矩形 5"/>
            <p:cNvSpPr>
              <a:spLocks noChangeArrowheads="1"/>
            </p:cNvSpPr>
            <p:nvPr/>
          </p:nvSpPr>
          <p:spPr bwMode="auto">
            <a:xfrm>
              <a:off x="492663" y="3258037"/>
              <a:ext cx="3847042" cy="1385570"/>
            </a:xfrm>
            <a:prstGeom prst="rect">
              <a:avLst/>
            </a:prstGeom>
            <a:solidFill>
              <a:srgbClr val="57AA3E">
                <a:alpha val="69803"/>
              </a:srgbClr>
            </a:solidFill>
            <a:ln>
              <a:noFill/>
            </a:ln>
            <a:effectLst>
              <a:outerShdw blurRad="63500" dist="53882" dir="13500000" algn="ctr" rotWithShape="0">
                <a:schemeClr val="bg2">
                  <a:alpha val="50000"/>
                </a:schemeClr>
              </a:outerShdw>
            </a:effectLst>
          </p:spPr>
          <p:txBody>
            <a:bodyPr wrap="none" lIns="27737" tIns="13868" rIns="27737" bIns="13868" anchor="ctr"/>
            <a:lstStyle/>
            <a:p>
              <a:pPr>
                <a:buFont typeface="Arial" charset="0"/>
                <a:buNone/>
                <a:defRPr/>
              </a:pPr>
              <a:endParaRPr lang="zh-CN" altLang="en-US">
                <a:latin typeface="Arial" charset="0"/>
                <a:ea typeface="宋体" charset="0"/>
                <a:cs typeface="宋体" charset="0"/>
              </a:endParaRPr>
            </a:p>
          </p:txBody>
        </p:sp>
        <p:sp>
          <p:nvSpPr>
            <p:cNvPr id="11" name="TextBox 5"/>
            <p:cNvSpPr txBox="1">
              <a:spLocks noChangeArrowheads="1"/>
            </p:cNvSpPr>
            <p:nvPr/>
          </p:nvSpPr>
          <p:spPr bwMode="auto">
            <a:xfrm>
              <a:off x="567301" y="3185534"/>
              <a:ext cx="3669694" cy="1415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ctr" hangingPunct="1">
                <a:lnSpc>
                  <a:spcPct val="150000"/>
                </a:lnSpc>
              </a:pPr>
              <a:r>
                <a:rPr lang="zh-CN" altLang="en-US" b="1" dirty="0">
                  <a:solidFill>
                    <a:schemeClr val="bg1"/>
                  </a:solidFill>
                  <a:latin typeface="微软雅黑" pitchFamily="34" charset="-122"/>
                  <a:ea typeface="微软雅黑" pitchFamily="34" charset="-122"/>
                </a:rPr>
                <a:t>配水单元</a:t>
              </a:r>
              <a:endParaRPr lang="en-US" altLang="zh-CN" b="1" dirty="0">
                <a:solidFill>
                  <a:schemeClr val="bg1"/>
                </a:solidFill>
                <a:latin typeface="微软雅黑" pitchFamily="34" charset="-122"/>
                <a:ea typeface="微软雅黑" pitchFamily="34" charset="-122"/>
              </a:endParaRPr>
            </a:p>
            <a:p>
              <a:pPr eaLnBrk="1" fontAlgn="ctr" hangingPunct="1"/>
              <a:r>
                <a:rPr lang="zh-CN" altLang="en-US" sz="1400" b="1" dirty="0">
                  <a:solidFill>
                    <a:schemeClr val="bg1"/>
                  </a:solidFill>
                  <a:latin typeface="微软雅黑" pitchFamily="34" charset="-122"/>
                  <a:ea typeface="微软雅黑" pitchFamily="34" charset="-122"/>
                </a:rPr>
                <a:t>配水单元的功能是将采水单元所采集到的样品根据所有分析仪器和设备的用水水量、水质要求分配到各个分析单元和相应设备。</a:t>
              </a:r>
              <a:endParaRPr lang="en-US" altLang="zh-CN" sz="1400" b="1" dirty="0">
                <a:solidFill>
                  <a:schemeClr val="bg1"/>
                </a:solidFill>
                <a:latin typeface="微软雅黑" pitchFamily="34" charset="-122"/>
                <a:ea typeface="微软雅黑" pitchFamily="34" charset="-122"/>
              </a:endParaRPr>
            </a:p>
          </p:txBody>
        </p:sp>
      </p:grpSp>
      <p:grpSp>
        <p:nvGrpSpPr>
          <p:cNvPr id="12" name="组合 1"/>
          <p:cNvGrpSpPr/>
          <p:nvPr/>
        </p:nvGrpSpPr>
        <p:grpSpPr bwMode="auto">
          <a:xfrm>
            <a:off x="810320" y="1486221"/>
            <a:ext cx="4049712" cy="1061829"/>
            <a:chOff x="289890" y="4745753"/>
            <a:chExt cx="4049815" cy="1416538"/>
          </a:xfrm>
        </p:grpSpPr>
        <p:sp>
          <p:nvSpPr>
            <p:cNvPr id="13" name="矩形 5"/>
            <p:cNvSpPr>
              <a:spLocks noChangeArrowheads="1"/>
            </p:cNvSpPr>
            <p:nvPr/>
          </p:nvSpPr>
          <p:spPr bwMode="auto">
            <a:xfrm>
              <a:off x="289890" y="4884369"/>
              <a:ext cx="171454" cy="1269098"/>
            </a:xfrm>
            <a:prstGeom prst="rect">
              <a:avLst/>
            </a:prstGeom>
            <a:solidFill>
              <a:srgbClr val="B8D986"/>
            </a:solidFill>
            <a:ln>
              <a:noFill/>
            </a:ln>
            <a:effectLst>
              <a:outerShdw blurRad="63500" dist="53882" dir="13500000" algn="ctr" rotWithShape="0">
                <a:schemeClr val="bg2">
                  <a:alpha val="50000"/>
                </a:schemeClr>
              </a:outerShdw>
            </a:effectLst>
          </p:spPr>
          <p:txBody>
            <a:bodyPr wrap="none" lIns="27737" tIns="13868" rIns="27737" bIns="13868" anchor="ctr"/>
            <a:lstStyle/>
            <a:p>
              <a:pPr>
                <a:buFont typeface="Arial" charset="0"/>
                <a:buNone/>
                <a:defRPr/>
              </a:pPr>
              <a:endParaRPr lang="zh-CN" altLang="en-US">
                <a:latin typeface="Arial" charset="0"/>
                <a:ea typeface="宋体" charset="0"/>
                <a:cs typeface="宋体" charset="0"/>
              </a:endParaRPr>
            </a:p>
          </p:txBody>
        </p:sp>
        <p:sp>
          <p:nvSpPr>
            <p:cNvPr id="14" name="矩形 5"/>
            <p:cNvSpPr>
              <a:spLocks noChangeArrowheads="1"/>
            </p:cNvSpPr>
            <p:nvPr/>
          </p:nvSpPr>
          <p:spPr bwMode="auto">
            <a:xfrm>
              <a:off x="493095" y="4884369"/>
              <a:ext cx="3846610" cy="1269098"/>
            </a:xfrm>
            <a:prstGeom prst="rect">
              <a:avLst/>
            </a:prstGeom>
            <a:solidFill>
              <a:srgbClr val="B8D986">
                <a:alpha val="69803"/>
              </a:srgbClr>
            </a:solidFill>
            <a:ln>
              <a:noFill/>
            </a:ln>
            <a:effectLst>
              <a:outerShdw blurRad="63500" dist="53882" dir="13500000" algn="ctr" rotWithShape="0">
                <a:schemeClr val="bg2">
                  <a:alpha val="50000"/>
                </a:schemeClr>
              </a:outerShdw>
            </a:effectLst>
          </p:spPr>
          <p:txBody>
            <a:bodyPr wrap="none" lIns="27737" tIns="13868" rIns="27737" bIns="13868" anchor="ctr"/>
            <a:lstStyle/>
            <a:p>
              <a:pPr>
                <a:buFont typeface="Arial" charset="0"/>
                <a:buNone/>
                <a:defRPr/>
              </a:pPr>
              <a:endParaRPr lang="zh-CN" altLang="en-US">
                <a:latin typeface="Arial" charset="0"/>
                <a:ea typeface="宋体" charset="0"/>
                <a:cs typeface="宋体" charset="0"/>
              </a:endParaRPr>
            </a:p>
          </p:txBody>
        </p:sp>
        <p:sp>
          <p:nvSpPr>
            <p:cNvPr id="15" name="TextBox 5"/>
            <p:cNvSpPr txBox="1">
              <a:spLocks noChangeArrowheads="1"/>
            </p:cNvSpPr>
            <p:nvPr/>
          </p:nvSpPr>
          <p:spPr bwMode="auto">
            <a:xfrm>
              <a:off x="573060" y="4745753"/>
              <a:ext cx="3591943" cy="141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fontAlgn="ctr" hangingPunct="1">
                <a:lnSpc>
                  <a:spcPct val="150000"/>
                </a:lnSpc>
              </a:pPr>
              <a:r>
                <a:rPr lang="zh-CN" altLang="en-US" b="1" dirty="0">
                  <a:solidFill>
                    <a:srgbClr val="006600"/>
                  </a:solidFill>
                  <a:latin typeface="微软雅黑" pitchFamily="34" charset="-122"/>
                  <a:ea typeface="微软雅黑" pitchFamily="34" charset="-122"/>
                </a:rPr>
                <a:t>预处理单元</a:t>
              </a:r>
              <a:endParaRPr lang="en-US" altLang="zh-CN" b="1" dirty="0">
                <a:solidFill>
                  <a:srgbClr val="006600"/>
                </a:solidFill>
                <a:latin typeface="微软雅黑" pitchFamily="34" charset="-122"/>
                <a:ea typeface="微软雅黑" pitchFamily="34" charset="-122"/>
              </a:endParaRPr>
            </a:p>
            <a:p>
              <a:pPr eaLnBrk="1" hangingPunct="1"/>
              <a:r>
                <a:rPr lang="zh-CN" altLang="en-US" sz="1400" b="1" dirty="0">
                  <a:solidFill>
                    <a:srgbClr val="006600"/>
                  </a:solidFill>
                  <a:latin typeface="微软雅黑" pitchFamily="34" charset="-122"/>
                  <a:ea typeface="微软雅黑" pitchFamily="34" charset="-122"/>
                </a:rPr>
                <a:t>预处理单元是配水单元的重要环节，将原样水经过沉沙过滤后再经过精密过滤，得到可供在线分析仪监测的水样。</a:t>
              </a:r>
            </a:p>
          </p:txBody>
        </p:sp>
      </p:grpSp>
      <p:pic>
        <p:nvPicPr>
          <p:cNvPr id="17"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4926" t="1888" r="7964" b="2258"/>
          <a:stretch>
            <a:fillRect/>
          </a:stretch>
        </p:blipFill>
        <p:spPr bwMode="auto">
          <a:xfrm>
            <a:off x="5292080" y="536427"/>
            <a:ext cx="2952328" cy="360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p:cNvSpPr>
            <a:spLocks noGrp="1"/>
          </p:cNvSpPr>
          <p:nvPr>
            <p:ph type="title"/>
          </p:nvPr>
        </p:nvSpPr>
        <p:spPr/>
        <p:txBody>
          <a:bodyPr>
            <a:normAutofit/>
          </a:bodyPr>
          <a:lstStyle/>
          <a:p>
            <a:r>
              <a:rPr lang="zh-CN" altLang="en-US" sz="3600" dirty="0"/>
              <a:t>采配水系统</a:t>
            </a:r>
          </a:p>
        </p:txBody>
      </p:sp>
    </p:spTree>
    <p:extLst>
      <p:ext uri="{BB962C8B-B14F-4D97-AF65-F5344CB8AC3E}">
        <p14:creationId xmlns:p14="http://schemas.microsoft.com/office/powerpoint/2010/main" val="3757214491"/>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1560" y="873671"/>
            <a:ext cx="2808312" cy="2634183"/>
          </a:xfrm>
          <a:prstGeom prst="rect">
            <a:avLst/>
          </a:prstGeom>
          <a:noFill/>
          <a:ln w="25400">
            <a:solidFill>
              <a:schemeClr val="accent3"/>
            </a:solidFill>
            <a:prstDash val="dashDot"/>
          </a:ln>
        </p:spPr>
        <p:txBody>
          <a:bodyPr wrap="square" rtlCol="0">
            <a:spAutoFit/>
          </a:bodyPr>
          <a:lstStyle/>
          <a:p>
            <a:pPr>
              <a:lnSpc>
                <a:spcPct val="150000"/>
              </a:lnSpc>
            </a:pPr>
            <a:r>
              <a:rPr lang="zh-CN" altLang="en-US" sz="1600" dirty="0" smtClean="0">
                <a:latin typeface="微软雅黑" pitchFamily="34" charset="-122"/>
                <a:ea typeface="微软雅黑" pitchFamily="34" charset="-122"/>
              </a:rPr>
              <a:t>       按照</a:t>
            </a:r>
            <a:r>
              <a:rPr lang="zh-CN" altLang="en-US" sz="1600" dirty="0">
                <a:latin typeface="微软雅黑" pitchFamily="34" charset="-122"/>
                <a:ea typeface="微软雅黑" pitchFamily="34" charset="-122"/>
              </a:rPr>
              <a:t>预先设定的时间间隔及采水量将水样采到指定蓄水池，实现远程控制多泵工作模式，并在每次采样之前都能将前一次蓄水池中的水样进行放空，同时对蓄水池进行自动清洗。</a:t>
            </a:r>
          </a:p>
        </p:txBody>
      </p:sp>
      <p:sp>
        <p:nvSpPr>
          <p:cNvPr id="5" name="TextBox 4"/>
          <p:cNvSpPr txBox="1"/>
          <p:nvPr/>
        </p:nvSpPr>
        <p:spPr>
          <a:xfrm>
            <a:off x="827584" y="3939902"/>
            <a:ext cx="3600400" cy="646331"/>
          </a:xfrm>
          <a:prstGeom prst="rect">
            <a:avLst/>
          </a:prstGeom>
          <a:noFill/>
        </p:spPr>
        <p:txBody>
          <a:bodyPr wrap="square" rtlCol="0">
            <a:spAutoFit/>
          </a:bodyPr>
          <a:lstStyle/>
          <a:p>
            <a:pPr>
              <a:spcBef>
                <a:spcPct val="0"/>
              </a:spcBef>
            </a:pPr>
            <a:r>
              <a:rPr lang="zh-CN" altLang="en-US" sz="3600" dirty="0" smtClean="0">
                <a:solidFill>
                  <a:schemeClr val="tx1">
                    <a:lumMod val="85000"/>
                    <a:lumOff val="15000"/>
                  </a:schemeClr>
                </a:solidFill>
                <a:latin typeface="+mj-lt"/>
                <a:ea typeface="+mj-ea"/>
                <a:cs typeface="+mj-cs"/>
              </a:rPr>
              <a:t>采</a:t>
            </a:r>
            <a:r>
              <a:rPr lang="zh-CN" altLang="en-US" sz="3600" dirty="0">
                <a:solidFill>
                  <a:schemeClr val="tx1">
                    <a:lumMod val="85000"/>
                    <a:lumOff val="15000"/>
                  </a:schemeClr>
                </a:solidFill>
                <a:latin typeface="+mj-lt"/>
                <a:ea typeface="+mj-ea"/>
                <a:cs typeface="+mj-cs"/>
              </a:rPr>
              <a:t>水单元 </a:t>
            </a:r>
          </a:p>
        </p:txBody>
      </p:sp>
      <p:sp>
        <p:nvSpPr>
          <p:cNvPr id="7" name="Rectangle 5"/>
          <p:cNvSpPr>
            <a:spLocks noChangeArrowheads="1"/>
          </p:cNvSpPr>
          <p:nvPr/>
        </p:nvSpPr>
        <p:spPr bwMode="auto">
          <a:xfrm>
            <a:off x="5577927" y="3513350"/>
            <a:ext cx="16634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eaLnBrk="1" hangingPunct="1"/>
            <a:r>
              <a:rPr lang="zh-CN" altLang="en-US" sz="1400" dirty="0">
                <a:solidFill>
                  <a:srgbClr val="C00000"/>
                </a:solidFill>
                <a:ea typeface="微软雅黑" pitchFamily="34" charset="-122"/>
              </a:rPr>
              <a:t>栈桥</a:t>
            </a:r>
            <a:r>
              <a:rPr lang="zh-CN" altLang="en-US" sz="1400" dirty="0" smtClean="0">
                <a:solidFill>
                  <a:srgbClr val="C00000"/>
                </a:solidFill>
                <a:ea typeface="微软雅黑" pitchFamily="34" charset="-122"/>
              </a:rPr>
              <a:t>式采水单元</a:t>
            </a:r>
            <a:endParaRPr lang="zh-CN" altLang="en-US" sz="1400" dirty="0">
              <a:solidFill>
                <a:srgbClr val="C00000"/>
              </a:solidFill>
              <a:ea typeface="微软雅黑" pitchFamily="34" charset="-122"/>
            </a:endParaRPr>
          </a:p>
        </p:txBody>
      </p:sp>
      <p:pic>
        <p:nvPicPr>
          <p:cNvPr id="8" name="Picture 2" descr="C:\Users\frank\Desktop\2016技术交流会ppt\照片图片\IMG_995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960" y="889847"/>
            <a:ext cx="3732982" cy="248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9457"/>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3346" y="788690"/>
            <a:ext cx="2808312" cy="2634183"/>
          </a:xfrm>
          <a:prstGeom prst="rect">
            <a:avLst/>
          </a:prstGeom>
          <a:noFill/>
          <a:ln w="25400">
            <a:solidFill>
              <a:schemeClr val="accent3"/>
            </a:solidFill>
            <a:prstDash val="dashDot"/>
          </a:ln>
        </p:spPr>
        <p:txBody>
          <a:bodyPr wrap="square" rtlCol="0">
            <a:spAutoFit/>
          </a:bodyPr>
          <a:lstStyle/>
          <a:p>
            <a:pPr>
              <a:lnSpc>
                <a:spcPct val="150000"/>
              </a:lnSpc>
            </a:pPr>
            <a:r>
              <a:rPr lang="zh-CN" altLang="en-US" sz="1600" dirty="0" smtClean="0">
                <a:latin typeface="微软雅黑" pitchFamily="34" charset="-122"/>
                <a:ea typeface="微软雅黑" pitchFamily="34" charset="-122"/>
              </a:rPr>
              <a:t>       将</a:t>
            </a:r>
            <a:r>
              <a:rPr lang="zh-CN" altLang="en-US" sz="1600" dirty="0">
                <a:latin typeface="微软雅黑" pitchFamily="34" charset="-122"/>
                <a:ea typeface="微软雅黑" pitchFamily="34" charset="-122"/>
              </a:rPr>
              <a:t>采水单元采集到的样品根据所有分析仪器和设备的用水水质、水压和水量的要求分配到各个分析单元和相应设备，并采取必要的清洗、保障措施以确保系统长周期运转。</a:t>
            </a:r>
          </a:p>
        </p:txBody>
      </p:sp>
      <p:sp>
        <p:nvSpPr>
          <p:cNvPr id="5" name="TextBox 4"/>
          <p:cNvSpPr txBox="1"/>
          <p:nvPr/>
        </p:nvSpPr>
        <p:spPr>
          <a:xfrm>
            <a:off x="683568" y="3939902"/>
            <a:ext cx="3600400" cy="646331"/>
          </a:xfrm>
          <a:prstGeom prst="rect">
            <a:avLst/>
          </a:prstGeom>
          <a:noFill/>
        </p:spPr>
        <p:txBody>
          <a:bodyPr wrap="square" rtlCol="0">
            <a:spAutoFit/>
          </a:bodyPr>
          <a:lstStyle/>
          <a:p>
            <a:pPr>
              <a:spcBef>
                <a:spcPct val="0"/>
              </a:spcBef>
            </a:pPr>
            <a:r>
              <a:rPr lang="zh-CN" altLang="en-US" sz="3600" dirty="0">
                <a:solidFill>
                  <a:schemeClr val="tx1">
                    <a:lumMod val="85000"/>
                    <a:lumOff val="15000"/>
                  </a:schemeClr>
                </a:solidFill>
                <a:latin typeface="+mj-lt"/>
                <a:ea typeface="+mj-ea"/>
                <a:cs typeface="+mj-cs"/>
              </a:rPr>
              <a:t>配水单元 </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983" y="850671"/>
            <a:ext cx="2571002" cy="251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4859459" y="1905726"/>
            <a:ext cx="6980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buFont typeface="Arial" pitchFamily="34" charset="0"/>
              <a:buNone/>
            </a:pPr>
            <a:r>
              <a:rPr lang="zh-CN" altLang="en-US" sz="2000" dirty="0">
                <a:ea typeface="黑体" pitchFamily="49" charset="-122"/>
              </a:rPr>
              <a:t>功能</a:t>
            </a:r>
          </a:p>
        </p:txBody>
      </p:sp>
      <p:sp>
        <p:nvSpPr>
          <p:cNvPr id="8" name="Text Box 6"/>
          <p:cNvSpPr txBox="1">
            <a:spLocks noChangeArrowheads="1"/>
          </p:cNvSpPr>
          <p:nvPr/>
        </p:nvSpPr>
        <p:spPr bwMode="auto">
          <a:xfrm>
            <a:off x="4045714" y="1221899"/>
            <a:ext cx="5463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buFont typeface="Arial" pitchFamily="34" charset="0"/>
              <a:buNone/>
            </a:pPr>
            <a:r>
              <a:rPr lang="zh-CN" altLang="en-US" sz="1100" dirty="0">
                <a:solidFill>
                  <a:srgbClr val="C00000"/>
                </a:solidFill>
                <a:ea typeface="微软雅黑" pitchFamily="34" charset="-122"/>
              </a:rPr>
              <a:t>旁路设计</a:t>
            </a:r>
          </a:p>
        </p:txBody>
      </p:sp>
      <p:sp>
        <p:nvSpPr>
          <p:cNvPr id="9" name="Text Box 7"/>
          <p:cNvSpPr txBox="1">
            <a:spLocks noChangeArrowheads="1"/>
          </p:cNvSpPr>
          <p:nvPr/>
        </p:nvSpPr>
        <p:spPr bwMode="auto">
          <a:xfrm>
            <a:off x="5845914" y="1221899"/>
            <a:ext cx="57606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100" dirty="0">
                <a:solidFill>
                  <a:srgbClr val="C00000"/>
                </a:solidFill>
                <a:ea typeface="微软雅黑" pitchFamily="34" charset="-122"/>
              </a:rPr>
              <a:t>反冲清洗</a:t>
            </a:r>
          </a:p>
        </p:txBody>
      </p:sp>
      <p:sp>
        <p:nvSpPr>
          <p:cNvPr id="10" name="Text Box 8"/>
          <p:cNvSpPr txBox="1">
            <a:spLocks noChangeArrowheads="1"/>
          </p:cNvSpPr>
          <p:nvPr/>
        </p:nvSpPr>
        <p:spPr bwMode="auto">
          <a:xfrm>
            <a:off x="4091257" y="2924646"/>
            <a:ext cx="5008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buFont typeface="Arial" pitchFamily="34" charset="0"/>
              <a:buNone/>
            </a:pPr>
            <a:r>
              <a:rPr lang="zh-CN" altLang="en-US" sz="1100" dirty="0">
                <a:solidFill>
                  <a:srgbClr val="C00000"/>
                </a:solidFill>
                <a:ea typeface="微软雅黑" pitchFamily="34" charset="-122"/>
              </a:rPr>
              <a:t>排空设计</a:t>
            </a:r>
          </a:p>
        </p:txBody>
      </p:sp>
      <p:sp>
        <p:nvSpPr>
          <p:cNvPr id="11" name="Text Box 9"/>
          <p:cNvSpPr txBox="1">
            <a:spLocks noChangeArrowheads="1"/>
          </p:cNvSpPr>
          <p:nvPr/>
        </p:nvSpPr>
        <p:spPr bwMode="auto">
          <a:xfrm>
            <a:off x="5787802" y="2924646"/>
            <a:ext cx="71445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100" dirty="0">
                <a:solidFill>
                  <a:srgbClr val="C00000"/>
                </a:solidFill>
                <a:ea typeface="微软雅黑" pitchFamily="34" charset="-122"/>
              </a:rPr>
              <a:t>预处理</a:t>
            </a:r>
          </a:p>
        </p:txBody>
      </p:sp>
      <p:pic>
        <p:nvPicPr>
          <p:cNvPr id="12" name="Picture 11" descr="C:\Users\lc08\Documents\Tencent Files\104838802\Image\BZ_J2~G35S5FFLWF0VVBE7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165" y="615999"/>
            <a:ext cx="1878291" cy="296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7887026"/>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FEIQ\zjb\在线监测相关资料\调查中心、岸基站图片\windows版软件截图\捕获4.PN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827584" y="627534"/>
            <a:ext cx="7485230" cy="316835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a:bodyPr>
          <a:lstStyle/>
          <a:p>
            <a:r>
              <a:rPr lang="zh-CN" altLang="en-US" sz="3600" dirty="0"/>
              <a:t>监测流程</a:t>
            </a:r>
          </a:p>
        </p:txBody>
      </p:sp>
    </p:spTree>
    <p:extLst>
      <p:ext uri="{BB962C8B-B14F-4D97-AF65-F5344CB8AC3E}">
        <p14:creationId xmlns:p14="http://schemas.microsoft.com/office/powerpoint/2010/main" val="1435981166"/>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27150" y="148829"/>
            <a:ext cx="9144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4"/>
          <p:cNvSpPr>
            <a:spLocks noChangeArrowheads="1"/>
          </p:cNvSpPr>
          <p:nvPr/>
        </p:nvSpPr>
        <p:spPr bwMode="auto">
          <a:xfrm>
            <a:off x="179514" y="573282"/>
            <a:ext cx="495843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ct val="200000"/>
              </a:lnSpc>
              <a:spcBef>
                <a:spcPct val="25000"/>
              </a:spcBef>
              <a:buFont typeface="Wingdings" panose="05000000000000000000" pitchFamily="2" charset="2"/>
              <a:buChar char="n"/>
              <a:defRPr/>
            </a:pPr>
            <a:r>
              <a:rPr lang="zh-CN" altLang="en-US" sz="1600" dirty="0" smtClean="0">
                <a:latin typeface="微软雅黑" panose="020B0503020204020204" pitchFamily="34" charset="-122"/>
                <a:ea typeface="微软雅黑" panose="020B0503020204020204" pitchFamily="34" charset="-122"/>
              </a:rPr>
              <a:t>包含水质五参数采集仪器：</a:t>
            </a:r>
            <a:r>
              <a:rPr lang="zh-CN" altLang="en-US" sz="1600" dirty="0">
                <a:solidFill>
                  <a:srgbClr val="FF0000"/>
                </a:solidFill>
                <a:latin typeface="微软雅黑" panose="020B0503020204020204" pitchFamily="34" charset="-122"/>
                <a:ea typeface="微软雅黑" panose="020B0503020204020204" pitchFamily="34" charset="-122"/>
              </a:rPr>
              <a:t>水温、</a:t>
            </a:r>
            <a:r>
              <a:rPr lang="en-US" altLang="en-US" sz="1600" dirty="0">
                <a:solidFill>
                  <a:srgbClr val="FF0000"/>
                </a:solidFill>
                <a:latin typeface="微软雅黑" panose="020B0503020204020204" pitchFamily="34" charset="-122"/>
                <a:ea typeface="微软雅黑" panose="020B0503020204020204" pitchFamily="34" charset="-122"/>
              </a:rPr>
              <a:t>pH</a:t>
            </a:r>
            <a:r>
              <a:rPr lang="zh-CN" altLang="en-US" sz="1600" dirty="0">
                <a:solidFill>
                  <a:srgbClr val="FF0000"/>
                </a:solidFill>
                <a:latin typeface="微软雅黑" panose="020B0503020204020204" pitchFamily="34" charset="-122"/>
                <a:ea typeface="微软雅黑" panose="020B0503020204020204" pitchFamily="34" charset="-122"/>
              </a:rPr>
              <a:t>、溶解氧</a:t>
            </a:r>
            <a:r>
              <a:rPr lang="zh-CN" altLang="en-US" sz="1600" dirty="0" smtClean="0">
                <a:solidFill>
                  <a:srgbClr val="FF0000"/>
                </a:solidFill>
                <a:latin typeface="微软雅黑" panose="020B0503020204020204" pitchFamily="34" charset="-122"/>
                <a:ea typeface="微软雅黑" panose="020B0503020204020204" pitchFamily="34" charset="-122"/>
              </a:rPr>
              <a:t>、盐度</a:t>
            </a:r>
            <a:r>
              <a:rPr lang="zh-CN" altLang="en-US" sz="1600" dirty="0">
                <a:solidFill>
                  <a:srgbClr val="FF0000"/>
                </a:solidFill>
                <a:latin typeface="微软雅黑" panose="020B0503020204020204" pitchFamily="34" charset="-122"/>
                <a:ea typeface="微软雅黑" panose="020B0503020204020204" pitchFamily="34" charset="-122"/>
              </a:rPr>
              <a:t>、浊度</a:t>
            </a:r>
            <a:endParaRPr lang="en-US" altLang="zh-CN" sz="1600" dirty="0" smtClean="0">
              <a:latin typeface="微软雅黑" panose="020B0503020204020204" pitchFamily="34" charset="-122"/>
              <a:ea typeface="微软雅黑" panose="020B0503020204020204" pitchFamily="34" charset="-122"/>
            </a:endParaRPr>
          </a:p>
          <a:p>
            <a:pPr marL="457200" indent="-457200">
              <a:lnSpc>
                <a:spcPct val="200000"/>
              </a:lnSpc>
              <a:spcBef>
                <a:spcPct val="25000"/>
              </a:spcBef>
              <a:buFont typeface="Wingdings" panose="05000000000000000000" pitchFamily="2" charset="2"/>
              <a:buChar char="n"/>
              <a:defRPr/>
            </a:pPr>
            <a:r>
              <a:rPr lang="zh-CN" altLang="en-US" sz="1600" dirty="0" smtClean="0">
                <a:latin typeface="微软雅黑" panose="020B0503020204020204" pitchFamily="34" charset="-122"/>
                <a:ea typeface="微软雅黑" panose="020B0503020204020204" pitchFamily="34" charset="-122"/>
              </a:rPr>
              <a:t>单参数水质分析仪：</a:t>
            </a:r>
            <a:r>
              <a:rPr lang="en-US" altLang="zh-CN" sz="1600" dirty="0" smtClean="0">
                <a:solidFill>
                  <a:srgbClr val="FF0000"/>
                </a:solidFill>
                <a:latin typeface="微软雅黑" panose="020B0503020204020204" pitchFamily="34" charset="-122"/>
                <a:ea typeface="微软雅黑" panose="020B0503020204020204" pitchFamily="34" charset="-122"/>
              </a:rPr>
              <a:t>COD</a:t>
            </a:r>
            <a:r>
              <a:rPr lang="zh-CN" altLang="en-US" sz="1600" dirty="0" smtClean="0">
                <a:solidFill>
                  <a:srgbClr val="FF0000"/>
                </a:solidFill>
                <a:latin typeface="微软雅黑" panose="020B0503020204020204" pitchFamily="34" charset="-122"/>
                <a:ea typeface="微软雅黑" panose="020B0503020204020204" pitchFamily="34" charset="-122"/>
              </a:rPr>
              <a:t>、硫化物、总氮</a:t>
            </a:r>
            <a:r>
              <a:rPr lang="en-US" altLang="zh-CN" sz="1600" dirty="0" smtClean="0">
                <a:solidFill>
                  <a:srgbClr val="FF0000"/>
                </a:solidFill>
                <a:latin typeface="微软雅黑" panose="020B0503020204020204" pitchFamily="34" charset="-122"/>
                <a:ea typeface="微软雅黑" panose="020B0503020204020204" pitchFamily="34" charset="-122"/>
              </a:rPr>
              <a:t>/</a:t>
            </a:r>
            <a:r>
              <a:rPr lang="zh-CN" altLang="en-US" sz="1600" dirty="0" smtClean="0">
                <a:solidFill>
                  <a:srgbClr val="FF0000"/>
                </a:solidFill>
                <a:latin typeface="微软雅黑" panose="020B0503020204020204" pitchFamily="34" charset="-122"/>
                <a:ea typeface="微软雅黑" panose="020B0503020204020204" pitchFamily="34" charset="-122"/>
              </a:rPr>
              <a:t>硝氮、总磷、铅</a:t>
            </a:r>
            <a:endParaRPr lang="en-US" altLang="zh-CN" sz="1600" dirty="0" smtClean="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spcBef>
                <a:spcPct val="25000"/>
              </a:spcBef>
              <a:buFont typeface="Wingdings" panose="05000000000000000000" pitchFamily="2" charset="2"/>
              <a:buChar char="n"/>
              <a:defRPr/>
            </a:pPr>
            <a:r>
              <a:rPr lang="zh-CN" altLang="en-US" sz="1600" dirty="0">
                <a:latin typeface="微软雅黑" panose="020B0503020204020204" pitchFamily="34" charset="-122"/>
                <a:ea typeface="微软雅黑" panose="020B0503020204020204" pitchFamily="34" charset="-122"/>
              </a:rPr>
              <a:t>多</a:t>
            </a:r>
            <a:r>
              <a:rPr lang="zh-CN" altLang="en-US" sz="1600" dirty="0" smtClean="0">
                <a:latin typeface="微软雅黑" panose="020B0503020204020204" pitchFamily="34" charset="-122"/>
                <a:ea typeface="微软雅黑" panose="020B0503020204020204" pitchFamily="34" charset="-122"/>
              </a:rPr>
              <a:t>参数水质分析仪：</a:t>
            </a:r>
            <a:r>
              <a:rPr lang="zh-CN" altLang="en-US" sz="1600" dirty="0" smtClean="0">
                <a:solidFill>
                  <a:srgbClr val="FF0000"/>
                </a:solidFill>
                <a:latin typeface="微软雅黑" panose="020B0503020204020204" pitchFamily="34" charset="-122"/>
                <a:ea typeface="微软雅黑" panose="020B0503020204020204" pitchFamily="34" charset="-122"/>
              </a:rPr>
              <a:t>氨氮</a:t>
            </a:r>
            <a:r>
              <a:rPr lang="zh-CN" altLang="en-US" sz="1600" dirty="0">
                <a:solidFill>
                  <a:srgbClr val="FF0000"/>
                </a:solidFill>
                <a:latin typeface="微软雅黑" panose="020B0503020204020204" pitchFamily="34" charset="-122"/>
                <a:ea typeface="微软雅黑" panose="020B0503020204020204" pitchFamily="34" charset="-122"/>
              </a:rPr>
              <a:t>、磷酸盐</a:t>
            </a:r>
            <a:r>
              <a:rPr lang="zh-CN" altLang="en-US" sz="1600" dirty="0" smtClean="0">
                <a:solidFill>
                  <a:srgbClr val="FF0000"/>
                </a:solidFill>
                <a:latin typeface="微软雅黑" panose="020B0503020204020204" pitchFamily="34" charset="-122"/>
                <a:ea typeface="微软雅黑" panose="020B0503020204020204" pitchFamily="34" charset="-122"/>
              </a:rPr>
              <a:t>、亚</a:t>
            </a:r>
            <a:r>
              <a:rPr lang="zh-CN" altLang="en-US" sz="1600" dirty="0">
                <a:solidFill>
                  <a:srgbClr val="FF0000"/>
                </a:solidFill>
                <a:latin typeface="微软雅黑" panose="020B0503020204020204" pitchFamily="34" charset="-122"/>
                <a:ea typeface="微软雅黑" panose="020B0503020204020204" pitchFamily="34" charset="-122"/>
              </a:rPr>
              <a:t>硝氮、六价铬、铜、锌</a:t>
            </a:r>
            <a:r>
              <a:rPr lang="zh-CN" altLang="en-US" sz="1600" dirty="0" smtClean="0">
                <a:solidFill>
                  <a:srgbClr val="FF0000"/>
                </a:solidFill>
                <a:latin typeface="微软雅黑" panose="020B0503020204020204" pitchFamily="34" charset="-122"/>
                <a:ea typeface="微软雅黑" panose="020B0503020204020204" pitchFamily="34" charset="-122"/>
              </a:rPr>
              <a:t>、铁、氟化物，</a:t>
            </a:r>
            <a:r>
              <a:rPr lang="zh-CN" altLang="en-US" sz="1600" dirty="0">
                <a:latin typeface="微软雅黑" panose="020B0503020204020204" pitchFamily="34" charset="-122"/>
                <a:ea typeface="微软雅黑" panose="020B0503020204020204" pitchFamily="34" charset="-122"/>
              </a:rPr>
              <a:t>可根据需要</a:t>
            </a:r>
            <a:r>
              <a:rPr lang="zh-CN" altLang="en-US" sz="1600" dirty="0" smtClean="0">
                <a:latin typeface="微软雅黑" panose="020B0503020204020204" pitchFamily="34" charset="-122"/>
                <a:ea typeface="微软雅黑" panose="020B0503020204020204" pitchFamily="34" charset="-122"/>
              </a:rPr>
              <a:t>扩展。</a:t>
            </a:r>
            <a:endParaRPr lang="zh-CN" altLang="en-US" sz="1600" dirty="0">
              <a:latin typeface="微软雅黑" panose="020B0503020204020204" pitchFamily="34" charset="-122"/>
              <a:ea typeface="微软雅黑" panose="020B0503020204020204" pitchFamily="34" charset="-122"/>
            </a:endParaRPr>
          </a:p>
        </p:txBody>
      </p:sp>
      <p:pic>
        <p:nvPicPr>
          <p:cNvPr id="4098" name="Picture 2" descr="实验柜"/>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83" t="4094" r="14960" b="11841"/>
          <a:stretch>
            <a:fillRect/>
          </a:stretch>
        </p:blipFill>
        <p:spPr bwMode="auto">
          <a:xfrm>
            <a:off x="5162598" y="698957"/>
            <a:ext cx="1505585" cy="1995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8" descr="T1M)ILS2C9366`MIR@(6AQ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80263" y="573282"/>
            <a:ext cx="1365250" cy="212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5"/>
          <p:cNvPicPr>
            <a:picLocks noChangeAspect="1"/>
          </p:cNvPicPr>
          <p:nvPr/>
        </p:nvPicPr>
        <p:blipFill>
          <a:blip r:embed="rId5"/>
          <a:stretch>
            <a:fillRect/>
          </a:stretch>
        </p:blipFill>
        <p:spPr>
          <a:xfrm>
            <a:off x="5137944" y="2795613"/>
            <a:ext cx="3207569" cy="1648346"/>
          </a:xfrm>
          <a:prstGeom prst="rect">
            <a:avLst/>
          </a:prstGeom>
          <a:noFill/>
          <a:ln w="9525">
            <a:noFill/>
          </a:ln>
        </p:spPr>
      </p:pic>
      <p:sp>
        <p:nvSpPr>
          <p:cNvPr id="3" name="标题 2"/>
          <p:cNvSpPr>
            <a:spLocks noGrp="1"/>
          </p:cNvSpPr>
          <p:nvPr>
            <p:ph type="title"/>
          </p:nvPr>
        </p:nvSpPr>
        <p:spPr/>
        <p:txBody>
          <a:bodyPr>
            <a:normAutofit/>
          </a:bodyPr>
          <a:lstStyle/>
          <a:p>
            <a:r>
              <a:rPr lang="zh-CN" altLang="en-US" sz="3600" dirty="0"/>
              <a:t>在线监测仪器</a:t>
            </a:r>
          </a:p>
        </p:txBody>
      </p:sp>
    </p:spTree>
    <p:extLst>
      <p:ext uri="{BB962C8B-B14F-4D97-AF65-F5344CB8AC3E}">
        <p14:creationId xmlns:p14="http://schemas.microsoft.com/office/powerpoint/2010/main" val="418704536"/>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sz="3600" dirty="0">
                <a:latin typeface="黑体" panose="02010609060101010101" pitchFamily="49" charset="-122"/>
                <a:ea typeface="黑体" panose="02010609060101010101" pitchFamily="49" charset="-122"/>
              </a:rPr>
              <a:t>流量监控系统</a:t>
            </a:r>
            <a:r>
              <a:rPr lang="en-US" altLang="zh-CN" sz="3600" dirty="0">
                <a:latin typeface="黑体" panose="02010609060101010101" pitchFamily="49" charset="-122"/>
                <a:ea typeface="黑体" panose="02010609060101010101" pitchFamily="49" charset="-122"/>
              </a:rPr>
              <a:t>        </a:t>
            </a:r>
            <a:endParaRPr lang="zh-CN" altLang="en-US" sz="3600" dirty="0"/>
          </a:p>
        </p:txBody>
      </p:sp>
      <p:sp>
        <p:nvSpPr>
          <p:cNvPr id="8" name="内容占位符 7"/>
          <p:cNvSpPr>
            <a:spLocks noGrp="1"/>
          </p:cNvSpPr>
          <p:nvPr>
            <p:ph idx="1"/>
          </p:nvPr>
        </p:nvSpPr>
        <p:spPr>
          <a:xfrm>
            <a:off x="755576" y="902094"/>
            <a:ext cx="3096344" cy="2914650"/>
          </a:xfrm>
        </p:spPr>
        <p:txBody>
          <a:bodyPr>
            <a:normAutofit fontScale="92500" lnSpcReduction="10000"/>
          </a:bodyPr>
          <a:lstStyle/>
          <a:p>
            <a:pPr>
              <a:lnSpc>
                <a:spcPct val="150000"/>
              </a:lnSpc>
            </a:pPr>
            <a:r>
              <a:rPr lang="zh-CN" altLang="en-US" sz="1800" dirty="0">
                <a:solidFill>
                  <a:schemeClr val="tx1"/>
                </a:solidFill>
                <a:latin typeface="微软雅黑" panose="020B0503020204020204" pitchFamily="34" charset="-122"/>
                <a:ea typeface="微软雅黑" panose="020B0503020204020204" pitchFamily="34" charset="-122"/>
              </a:rPr>
              <a:t>采用超声波多普勒原理测量流速、采用超声波传感器用于测量水位；通过实时监测水位和流速的变化，计算断面流量，并结合相应的监控及分析软件，实现指定断面流量的在线自动监测</a:t>
            </a:r>
            <a:r>
              <a:rPr lang="zh-CN" altLang="en-US" dirty="0">
                <a:solidFill>
                  <a:schemeClr val="tx1"/>
                </a:solidFill>
                <a:latin typeface="微软雅黑" panose="020B0503020204020204" pitchFamily="34" charset="-122"/>
                <a:ea typeface="微软雅黑" panose="020B0503020204020204" pitchFamily="34" charset="-122"/>
              </a:rPr>
              <a:t>。</a:t>
            </a:r>
          </a:p>
          <a:p>
            <a:endParaRPr lang="zh-CN" altLang="en-US" dirty="0"/>
          </a:p>
        </p:txBody>
      </p:sp>
      <p:pic>
        <p:nvPicPr>
          <p:cNvPr id="9" name="图片 8" descr="C:\Users\thinkpad\Documents\Tencent Files\296689795\FileRecv\MobileFile\Image\G238DU3)_@KKH39Q3WBUX@G.png"/>
          <p:cNvPicPr/>
          <p:nvPr/>
        </p:nvPicPr>
        <p:blipFill>
          <a:blip r:embed="rId2" cstate="print"/>
          <a:srcRect/>
          <a:stretch>
            <a:fillRect/>
          </a:stretch>
        </p:blipFill>
        <p:spPr bwMode="auto">
          <a:xfrm>
            <a:off x="4133307" y="790501"/>
            <a:ext cx="2160240" cy="1216070"/>
          </a:xfrm>
          <a:prstGeom prst="rect">
            <a:avLst/>
          </a:prstGeom>
          <a:noFill/>
          <a:ln w="9525">
            <a:noFill/>
            <a:miter lim="800000"/>
            <a:headEnd/>
            <a:tailEnd/>
          </a:ln>
        </p:spPr>
      </p:pic>
      <p:pic>
        <p:nvPicPr>
          <p:cNvPr id="10" name="图片 9" descr="C:\Users\thinkpad\AppData\Roaming\Tencent\Users\296689795\QQ\WinTemp\RichOle\JB`P_$8C9A_8XA]%XYL$$]O.png"/>
          <p:cNvPicPr/>
          <p:nvPr/>
        </p:nvPicPr>
        <p:blipFill>
          <a:blip r:embed="rId3" cstate="print"/>
          <a:srcRect/>
          <a:stretch>
            <a:fillRect/>
          </a:stretch>
        </p:blipFill>
        <p:spPr bwMode="auto">
          <a:xfrm>
            <a:off x="4283968" y="2283718"/>
            <a:ext cx="3863290" cy="2016224"/>
          </a:xfrm>
          <a:prstGeom prst="rect">
            <a:avLst/>
          </a:prstGeom>
          <a:noFill/>
          <a:ln w="9525">
            <a:noFill/>
            <a:miter lim="800000"/>
            <a:headEnd/>
            <a:tailEnd/>
          </a:ln>
        </p:spPr>
      </p:pic>
      <p:pic>
        <p:nvPicPr>
          <p:cNvPr id="12" name="图片 11" descr="C:\Users\thinkpad\Desktop\流量计文件\新建文件夹\流量计文件\seting\3.th\汤河.jpg"/>
          <p:cNvPicPr/>
          <p:nvPr/>
        </p:nvPicPr>
        <p:blipFill>
          <a:blip r:embed="rId4" cstate="print"/>
          <a:srcRect/>
          <a:stretch>
            <a:fillRect/>
          </a:stretch>
        </p:blipFill>
        <p:spPr bwMode="auto">
          <a:xfrm>
            <a:off x="6428556" y="902094"/>
            <a:ext cx="1790710" cy="1088583"/>
          </a:xfrm>
          <a:prstGeom prst="rect">
            <a:avLst/>
          </a:prstGeom>
          <a:noFill/>
          <a:ln w="9525">
            <a:noFill/>
            <a:miter lim="800000"/>
            <a:headEnd/>
            <a:tailEnd/>
          </a:ln>
        </p:spPr>
      </p:pic>
    </p:spTree>
    <p:extLst>
      <p:ext uri="{BB962C8B-B14F-4D97-AF65-F5344CB8AC3E}">
        <p14:creationId xmlns:p14="http://schemas.microsoft.com/office/powerpoint/2010/main" val="1323210089"/>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672" y="2607495"/>
            <a:ext cx="936625" cy="71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1"/>
          <p:cNvSpPr txBox="1"/>
          <p:nvPr/>
        </p:nvSpPr>
        <p:spPr bwMode="auto">
          <a:xfrm>
            <a:off x="8382000" y="4825604"/>
            <a:ext cx="3048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8" rIns="91414" bIns="45708"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r" eaLnBrk="1" hangingPunct="1"/>
            <a:fld id="{678A545B-C082-45A1-89A7-5A84ECA3A127}" type="slidenum">
              <a:rPr lang="zh-CN" altLang="en-US" sz="600"/>
              <a:t>27</a:t>
            </a:fld>
            <a:endParaRPr lang="en-US" altLang="zh-CN" sz="600"/>
          </a:p>
        </p:txBody>
      </p:sp>
      <p:sp>
        <p:nvSpPr>
          <p:cNvPr id="7" name="Rectangle 2"/>
          <p:cNvSpPr>
            <a:spLocks noChangeArrowheads="1"/>
          </p:cNvSpPr>
          <p:nvPr/>
        </p:nvSpPr>
        <p:spPr bwMode="auto">
          <a:xfrm>
            <a:off x="0" y="-167113"/>
            <a:ext cx="114522" cy="33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6675" tIns="28337" rIns="56675" bIns="28337" anchor="ctr">
            <a:spAutoFit/>
          </a:bodyPr>
          <a:lstStyle/>
          <a:p>
            <a:endParaRPr lang="zh-CN" altLang="en-US"/>
          </a:p>
        </p:txBody>
      </p:sp>
      <p:graphicFrame>
        <p:nvGraphicFramePr>
          <p:cNvPr id="8" name="Object 1"/>
          <p:cNvGraphicFramePr>
            <a:graphicFrameLocks noChangeAspect="1"/>
          </p:cNvGraphicFramePr>
          <p:nvPr/>
        </p:nvGraphicFramePr>
        <p:xfrm>
          <a:off x="5435600" y="843916"/>
          <a:ext cx="3340100" cy="3981926"/>
        </p:xfrm>
        <a:graphic>
          <a:graphicData uri="http://schemas.openxmlformats.org/presentationml/2006/ole">
            <mc:AlternateContent xmlns:mc="http://schemas.openxmlformats.org/markup-compatibility/2006">
              <mc:Choice xmlns:v="urn:schemas-microsoft-com:vml" Requires="v">
                <p:oleObj spid="_x0000_s1100" r:id="rId4" imgW="8001000" imgH="10248900" progId="Visio.Drawing.11">
                  <p:embed/>
                </p:oleObj>
              </mc:Choice>
              <mc:Fallback>
                <p:oleObj r:id="rId4" imgW="8001000" imgH="102489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843916"/>
                        <a:ext cx="3340100" cy="3981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371" y="896565"/>
            <a:ext cx="863600" cy="70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75371" y="1796678"/>
            <a:ext cx="86995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75371" y="2714651"/>
            <a:ext cx="863600" cy="525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3562" y="1799804"/>
            <a:ext cx="977900" cy="64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
          <p:cNvSpPr txBox="1">
            <a:spLocks noChangeArrowheads="1"/>
          </p:cNvSpPr>
          <p:nvPr/>
        </p:nvSpPr>
        <p:spPr bwMode="auto">
          <a:xfrm>
            <a:off x="4108822" y="908472"/>
            <a:ext cx="1089025" cy="611225"/>
          </a:xfrm>
          <a:prstGeom prst="rect">
            <a:avLst/>
          </a:prstGeom>
          <a:solidFill>
            <a:srgbClr val="FFFFFF">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6675" tIns="28337" rIns="56675" bIns="2833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200" b="1">
                <a:solidFill>
                  <a:srgbClr val="006600"/>
                </a:solidFill>
                <a:latin typeface="微软雅黑" pitchFamily="34" charset="-122"/>
                <a:ea typeface="微软雅黑" pitchFamily="34" charset="-122"/>
              </a:rPr>
              <a:t>数字型温湿度传感器</a:t>
            </a:r>
          </a:p>
        </p:txBody>
      </p:sp>
      <p:sp>
        <p:nvSpPr>
          <p:cNvPr id="14" name="TextBox 1"/>
          <p:cNvSpPr txBox="1">
            <a:spLocks noChangeArrowheads="1"/>
          </p:cNvSpPr>
          <p:nvPr/>
        </p:nvSpPr>
        <p:spPr bwMode="auto">
          <a:xfrm>
            <a:off x="4132635" y="1979067"/>
            <a:ext cx="1087437" cy="334226"/>
          </a:xfrm>
          <a:prstGeom prst="rect">
            <a:avLst/>
          </a:prstGeom>
          <a:solidFill>
            <a:srgbClr val="FFFFFF">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6675" tIns="28337" rIns="56675" bIns="2833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200" b="1" dirty="0">
                <a:solidFill>
                  <a:srgbClr val="006600"/>
                </a:solidFill>
                <a:latin typeface="微软雅黑" pitchFamily="34" charset="-122"/>
                <a:ea typeface="微软雅黑" pitchFamily="34" charset="-122"/>
              </a:rPr>
              <a:t>烟感探测器</a:t>
            </a:r>
          </a:p>
        </p:txBody>
      </p:sp>
      <p:sp>
        <p:nvSpPr>
          <p:cNvPr id="15" name="TextBox 1"/>
          <p:cNvSpPr txBox="1">
            <a:spLocks noChangeArrowheads="1"/>
          </p:cNvSpPr>
          <p:nvPr/>
        </p:nvSpPr>
        <p:spPr bwMode="auto">
          <a:xfrm>
            <a:off x="1846635" y="2842047"/>
            <a:ext cx="1087437" cy="334226"/>
          </a:xfrm>
          <a:prstGeom prst="rect">
            <a:avLst/>
          </a:prstGeom>
          <a:solidFill>
            <a:srgbClr val="FFFFFF">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6675" tIns="28337" rIns="56675" bIns="2833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200" b="1">
                <a:solidFill>
                  <a:srgbClr val="006600"/>
                </a:solidFill>
                <a:latin typeface="微软雅黑" pitchFamily="34" charset="-122"/>
                <a:ea typeface="微软雅黑" pitchFamily="34" charset="-122"/>
              </a:rPr>
              <a:t>漏水监测系统</a:t>
            </a:r>
          </a:p>
        </p:txBody>
      </p:sp>
      <p:sp>
        <p:nvSpPr>
          <p:cNvPr id="16" name="TextBox 1"/>
          <p:cNvSpPr txBox="1">
            <a:spLocks noChangeArrowheads="1"/>
          </p:cNvSpPr>
          <p:nvPr/>
        </p:nvSpPr>
        <p:spPr bwMode="auto">
          <a:xfrm>
            <a:off x="4045719" y="2841972"/>
            <a:ext cx="1089025" cy="334226"/>
          </a:xfrm>
          <a:prstGeom prst="rect">
            <a:avLst/>
          </a:prstGeom>
          <a:solidFill>
            <a:srgbClr val="FFFFFF">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6675" tIns="28337" rIns="56675" bIns="2833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200" b="1" dirty="0">
                <a:solidFill>
                  <a:srgbClr val="006600"/>
                </a:solidFill>
                <a:latin typeface="微软雅黑" pitchFamily="34" charset="-122"/>
                <a:ea typeface="微软雅黑" pitchFamily="34" charset="-122"/>
              </a:rPr>
              <a:t>门禁监控模块</a:t>
            </a:r>
          </a:p>
        </p:txBody>
      </p:sp>
      <p:sp>
        <p:nvSpPr>
          <p:cNvPr id="17" name="TextBox 1"/>
          <p:cNvSpPr txBox="1">
            <a:spLocks noChangeArrowheads="1"/>
          </p:cNvSpPr>
          <p:nvPr/>
        </p:nvSpPr>
        <p:spPr bwMode="auto">
          <a:xfrm>
            <a:off x="1813471" y="1903722"/>
            <a:ext cx="1087437" cy="611225"/>
          </a:xfrm>
          <a:prstGeom prst="rect">
            <a:avLst/>
          </a:prstGeom>
          <a:solidFill>
            <a:srgbClr val="FFFFFF">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6675" tIns="28337" rIns="56675" bIns="2833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200" b="1" dirty="0">
                <a:solidFill>
                  <a:srgbClr val="006600"/>
                </a:solidFill>
                <a:latin typeface="微软雅黑" pitchFamily="34" charset="-122"/>
                <a:ea typeface="微软雅黑" pitchFamily="34" charset="-122"/>
              </a:rPr>
              <a:t>室外视频</a:t>
            </a:r>
            <a:endParaRPr lang="en-US" altLang="zh-CN" sz="1200" b="1" dirty="0">
              <a:solidFill>
                <a:srgbClr val="006600"/>
              </a:solidFill>
              <a:latin typeface="微软雅黑" pitchFamily="34" charset="-122"/>
              <a:ea typeface="微软雅黑" pitchFamily="34" charset="-122"/>
            </a:endParaRPr>
          </a:p>
          <a:p>
            <a:pPr eaLnBrk="1" hangingPunct="1">
              <a:lnSpc>
                <a:spcPct val="150000"/>
              </a:lnSpc>
            </a:pPr>
            <a:r>
              <a:rPr lang="zh-CN" altLang="en-US" sz="1200" b="1" dirty="0">
                <a:solidFill>
                  <a:srgbClr val="006600"/>
                </a:solidFill>
                <a:latin typeface="微软雅黑" pitchFamily="34" charset="-122"/>
                <a:ea typeface="微软雅黑" pitchFamily="34" charset="-122"/>
              </a:rPr>
              <a:t>监控系统</a:t>
            </a:r>
          </a:p>
        </p:txBody>
      </p:sp>
      <p:pic>
        <p:nvPicPr>
          <p:cNvPr id="18" name="图片 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7310" y="771550"/>
            <a:ext cx="839787"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
          <p:cNvSpPr txBox="1">
            <a:spLocks noChangeArrowheads="1"/>
          </p:cNvSpPr>
          <p:nvPr/>
        </p:nvSpPr>
        <p:spPr bwMode="auto">
          <a:xfrm>
            <a:off x="1813297" y="987053"/>
            <a:ext cx="1089025" cy="611225"/>
          </a:xfrm>
          <a:prstGeom prst="rect">
            <a:avLst/>
          </a:prstGeom>
          <a:solidFill>
            <a:srgbClr val="FFFFFF">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56675" tIns="28337" rIns="56675" bIns="28337">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50000"/>
              </a:lnSpc>
            </a:pPr>
            <a:r>
              <a:rPr lang="zh-CN" altLang="en-US" sz="1200" b="1" dirty="0">
                <a:solidFill>
                  <a:srgbClr val="006600"/>
                </a:solidFill>
                <a:latin typeface="微软雅黑" pitchFamily="34" charset="-122"/>
                <a:ea typeface="微软雅黑" pitchFamily="34" charset="-122"/>
              </a:rPr>
              <a:t>室内视频</a:t>
            </a:r>
            <a:endParaRPr lang="en-US" altLang="zh-CN" sz="1200" b="1" dirty="0">
              <a:solidFill>
                <a:srgbClr val="006600"/>
              </a:solidFill>
              <a:latin typeface="微软雅黑" pitchFamily="34" charset="-122"/>
              <a:ea typeface="微软雅黑" pitchFamily="34" charset="-122"/>
            </a:endParaRPr>
          </a:p>
          <a:p>
            <a:pPr eaLnBrk="1" hangingPunct="1">
              <a:lnSpc>
                <a:spcPct val="150000"/>
              </a:lnSpc>
            </a:pPr>
            <a:r>
              <a:rPr lang="zh-CN" altLang="en-US" sz="1200" b="1" dirty="0">
                <a:solidFill>
                  <a:srgbClr val="006600"/>
                </a:solidFill>
                <a:latin typeface="微软雅黑" pitchFamily="34" charset="-122"/>
                <a:ea typeface="微软雅黑" pitchFamily="34" charset="-122"/>
              </a:rPr>
              <a:t>监控系统</a:t>
            </a:r>
          </a:p>
        </p:txBody>
      </p:sp>
      <p:sp>
        <p:nvSpPr>
          <p:cNvPr id="21" name="标题 20"/>
          <p:cNvSpPr>
            <a:spLocks noGrp="1"/>
          </p:cNvSpPr>
          <p:nvPr>
            <p:ph type="title"/>
          </p:nvPr>
        </p:nvSpPr>
        <p:spPr/>
        <p:txBody>
          <a:bodyPr>
            <a:normAutofit/>
          </a:bodyPr>
          <a:lstStyle/>
          <a:p>
            <a:r>
              <a:rPr lang="zh-CN" altLang="en-US" sz="3600" dirty="0">
                <a:latin typeface="黑体" panose="02010609060101010101" pitchFamily="49" charset="-122"/>
                <a:ea typeface="黑体" panose="02010609060101010101" pitchFamily="49" charset="-122"/>
              </a:rPr>
              <a:t>安全监控系统</a:t>
            </a:r>
            <a:endParaRPr lang="zh-CN" altLang="en-US" sz="3600" dirty="0"/>
          </a:p>
        </p:txBody>
      </p:sp>
      <p:sp>
        <p:nvSpPr>
          <p:cNvPr id="22" name="内容占位符 21"/>
          <p:cNvSpPr>
            <a:spLocks noGrp="1"/>
          </p:cNvSpPr>
          <p:nvPr>
            <p:ph idx="1"/>
          </p:nvPr>
        </p:nvSpPr>
        <p:spPr>
          <a:xfrm>
            <a:off x="888193" y="3341468"/>
            <a:ext cx="4331879" cy="641747"/>
          </a:xfrm>
        </p:spPr>
        <p:txBody>
          <a:bodyPr>
            <a:normAutofit fontScale="77500" lnSpcReduction="20000"/>
          </a:bodyPr>
          <a:lstStyle/>
          <a:p>
            <a:pPr>
              <a:lnSpc>
                <a:spcPct val="170000"/>
              </a:lnSpc>
            </a:pPr>
            <a:r>
              <a:rPr lang="zh-CN" altLang="en-US" sz="1600" dirty="0">
                <a:latin typeface="微软雅黑" panose="020B0503020204020204" pitchFamily="34" charset="-122"/>
                <a:ea typeface="微软雅黑" panose="020B0503020204020204" pitchFamily="34" charset="-122"/>
              </a:rPr>
              <a:t>实现站房内温湿度监控、烟雾探测、漏水监测、站房内外视频监控及门禁管理集成统一管理。</a:t>
            </a:r>
            <a:endParaRPr lang="zh-CN" altLang="en-US" sz="1600" dirty="0"/>
          </a:p>
        </p:txBody>
      </p:sp>
      <p:sp>
        <p:nvSpPr>
          <p:cNvPr id="2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fld id="{04831AAF-54C9-4E06-ADF8-71C6AE96C049}" type="slidenum">
              <a:rPr lang="zh-CN" altLang="en-US" smtClean="0">
                <a:solidFill>
                  <a:srgbClr val="9D9D9D"/>
                </a:solidFill>
              </a:rPr>
              <a:t>27</a:t>
            </a:fld>
            <a:endParaRPr lang="en-US" altLang="zh-CN">
              <a:solidFill>
                <a:srgbClr val="9D9D9D"/>
              </a:solidFill>
            </a:endParaRPr>
          </a:p>
        </p:txBody>
      </p:sp>
    </p:spTree>
    <p:extLst>
      <p:ext uri="{BB962C8B-B14F-4D97-AF65-F5344CB8AC3E}">
        <p14:creationId xmlns:p14="http://schemas.microsoft.com/office/powerpoint/2010/main" val="1243965269"/>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应用服务平台</a:t>
            </a:r>
          </a:p>
        </p:txBody>
      </p:sp>
      <p:sp>
        <p:nvSpPr>
          <p:cNvPr id="5" name="文本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33215091"/>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723878"/>
            <a:ext cx="6781800" cy="912118"/>
          </a:xfrm>
        </p:spPr>
        <p:txBody>
          <a:bodyPr>
            <a:normAutofit/>
          </a:bodyPr>
          <a:lstStyle/>
          <a:p>
            <a:r>
              <a:rPr lang="zh-CN" altLang="en-US" sz="3600" dirty="0">
                <a:latin typeface="Adobe 黑体 Std R"/>
              </a:rPr>
              <a:t>应用服务平台定义</a:t>
            </a:r>
          </a:p>
        </p:txBody>
      </p:sp>
      <p:sp>
        <p:nvSpPr>
          <p:cNvPr id="3" name="内容占位符 2"/>
          <p:cNvSpPr>
            <a:spLocks noGrp="1"/>
          </p:cNvSpPr>
          <p:nvPr>
            <p:ph idx="1"/>
          </p:nvPr>
        </p:nvSpPr>
        <p:spPr>
          <a:xfrm>
            <a:off x="395536" y="555526"/>
            <a:ext cx="3744416" cy="2914650"/>
          </a:xfrm>
        </p:spPr>
        <p:txBody>
          <a:bodyPr>
            <a:normAutofit fontScale="92500" lnSpcReduction="20000"/>
          </a:bodyPr>
          <a:lstStyle/>
          <a:p>
            <a:pPr marL="0" lvl="0" indent="457200" fontAlgn="base">
              <a:lnSpc>
                <a:spcPct val="150000"/>
              </a:lnSpc>
              <a:spcBef>
                <a:spcPct val="0"/>
              </a:spcBef>
              <a:spcAft>
                <a:spcPct val="0"/>
              </a:spcAft>
              <a:buClrTx/>
              <a:buNone/>
              <a:defRPr/>
            </a:pPr>
            <a:r>
              <a:rPr lang="zh-CN" altLang="en-US" sz="1600" dirty="0">
                <a:solidFill>
                  <a:schemeClr val="tx1"/>
                </a:solidFill>
                <a:latin typeface="微软雅黑" pitchFamily="34" charset="-122"/>
                <a:ea typeface="微软雅黑" pitchFamily="34" charset="-122"/>
              </a:rPr>
              <a:t>对陆源入海排污口自动及手工监测数据进行存储、管理、运算、分析、评价、可视化与发布，并对在线监测站房实现电子化运营维护的综合信息管理系统，是陆源入海污染物在线监测系统的组成部分。</a:t>
            </a:r>
            <a:endParaRPr lang="en-US" altLang="zh-CN" sz="1600" dirty="0">
              <a:solidFill>
                <a:schemeClr val="tx1"/>
              </a:solidFill>
              <a:latin typeface="微软雅黑" pitchFamily="34" charset="-122"/>
              <a:ea typeface="微软雅黑" pitchFamily="34" charset="-122"/>
            </a:endParaRPr>
          </a:p>
          <a:p>
            <a:pPr marL="0" lvl="0" indent="457200" fontAlgn="base">
              <a:lnSpc>
                <a:spcPct val="150000"/>
              </a:lnSpc>
              <a:spcBef>
                <a:spcPct val="0"/>
              </a:spcBef>
              <a:spcAft>
                <a:spcPct val="0"/>
              </a:spcAft>
              <a:buClrTx/>
              <a:buNone/>
              <a:defRPr/>
            </a:pPr>
            <a:r>
              <a:rPr lang="zh-CN" altLang="en-US" sz="1600" dirty="0">
                <a:solidFill>
                  <a:schemeClr val="tx1"/>
                </a:solidFill>
                <a:latin typeface="微软雅黑" pitchFamily="34" charset="-122"/>
                <a:ea typeface="微软雅黑" pitchFamily="34" charset="-122"/>
              </a:rPr>
              <a:t>可提供陆源入海污染物总量时空分布、污染物通量测算</a:t>
            </a:r>
            <a:r>
              <a:rPr lang="zh-CN" altLang="en-US" sz="1600" dirty="0" smtClean="0">
                <a:solidFill>
                  <a:schemeClr val="tx1"/>
                </a:solidFill>
                <a:latin typeface="微软雅黑" pitchFamily="34" charset="-122"/>
                <a:ea typeface="微软雅黑" pitchFamily="34" charset="-122"/>
              </a:rPr>
              <a:t>、排污</a:t>
            </a:r>
            <a:r>
              <a:rPr lang="zh-CN" altLang="en-US" sz="1600" dirty="0">
                <a:solidFill>
                  <a:schemeClr val="tx1"/>
                </a:solidFill>
                <a:latin typeface="微软雅黑" pitchFamily="34" charset="-122"/>
                <a:ea typeface="微软雅黑" pitchFamily="34" charset="-122"/>
              </a:rPr>
              <a:t>状况综合</a:t>
            </a:r>
            <a:r>
              <a:rPr lang="zh-CN" altLang="en-US" sz="1600" dirty="0" smtClean="0">
                <a:solidFill>
                  <a:schemeClr val="tx1"/>
                </a:solidFill>
                <a:latin typeface="微软雅黑" pitchFamily="34" charset="-122"/>
                <a:ea typeface="微软雅黑" pitchFamily="34" charset="-122"/>
              </a:rPr>
              <a:t>评价等</a:t>
            </a:r>
            <a:r>
              <a:rPr lang="zh-CN" altLang="en-US" sz="1600" dirty="0">
                <a:solidFill>
                  <a:schemeClr val="tx1"/>
                </a:solidFill>
                <a:latin typeface="微软雅黑" pitchFamily="34" charset="-122"/>
                <a:ea typeface="微软雅黑" pitchFamily="34" charset="-122"/>
              </a:rPr>
              <a:t>多类评价产品，在陆源入海污染物在线监测方面发挥重要的作用。</a:t>
            </a:r>
          </a:p>
          <a:p>
            <a:endParaRPr lang="zh-CN" altLang="en-US" sz="1600" dirty="0"/>
          </a:p>
        </p:txBody>
      </p:sp>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26" t="1" r="3238" b="9528"/>
          <a:stretch/>
        </p:blipFill>
        <p:spPr bwMode="auto">
          <a:xfrm>
            <a:off x="4355976" y="771550"/>
            <a:ext cx="4057066" cy="2208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5569462"/>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t>简介</a:t>
            </a:r>
          </a:p>
        </p:txBody>
      </p:sp>
      <p:sp>
        <p:nvSpPr>
          <p:cNvPr id="5" name="内容占位符 4"/>
          <p:cNvSpPr txBox="1">
            <a:spLocks noGrp="1"/>
          </p:cNvSpPr>
          <p:nvPr>
            <p:ph type="body" sz="half" idx="2"/>
          </p:nvPr>
        </p:nvSpPr>
        <p:spPr>
          <a:prstGeom prst="rect">
            <a:avLst/>
          </a:prstGeom>
        </p:spPr>
        <p:txBody>
          <a:bodyPr>
            <a:normAutofit fontScale="77500" lnSpcReduction="20000"/>
          </a:bodyPr>
          <a:lstStyle>
            <a:lvl1pPr marL="243998" indent="-243998" algn="l" rtl="0" eaLnBrk="1" latinLnBrk="0" hangingPunct="1">
              <a:spcBef>
                <a:spcPts val="534"/>
              </a:spcBef>
              <a:buClr>
                <a:schemeClr val="accent2"/>
              </a:buClr>
              <a:buSzPct val="60000"/>
              <a:buFont typeface="Wingdings"/>
              <a:buChar char=""/>
              <a:defRPr kumimoji="0" sz="2200" kern="1200">
                <a:solidFill>
                  <a:schemeClr val="tx1"/>
                </a:solidFill>
                <a:latin typeface="+mn-lt"/>
                <a:ea typeface="+mn-ea"/>
                <a:cs typeface="+mn-cs"/>
              </a:defRPr>
            </a:lvl1pPr>
            <a:lvl2pPr marL="487997" indent="-209142" algn="l" rtl="0" eaLnBrk="1" latinLnBrk="0" hangingPunct="1">
              <a:spcBef>
                <a:spcPts val="419"/>
              </a:spcBef>
              <a:buClr>
                <a:schemeClr val="accent1"/>
              </a:buClr>
              <a:buSzPct val="70000"/>
              <a:buFont typeface="Wingdings 2"/>
              <a:buChar char=""/>
              <a:defRPr kumimoji="0" sz="2000" kern="1200">
                <a:solidFill>
                  <a:schemeClr val="tx1"/>
                </a:solidFill>
                <a:latin typeface="+mn-lt"/>
                <a:ea typeface="+mn-ea"/>
                <a:cs typeface="+mn-cs"/>
              </a:defRPr>
            </a:lvl2pPr>
            <a:lvl3pPr marL="697139" indent="-174285" algn="l" rtl="0" eaLnBrk="1" latinLnBrk="0" hangingPunct="1">
              <a:spcBef>
                <a:spcPts val="381"/>
              </a:spcBef>
              <a:buClr>
                <a:schemeClr val="accent2"/>
              </a:buClr>
              <a:buSzPct val="75000"/>
              <a:buFont typeface="Wingdings"/>
              <a:buChar char=""/>
              <a:defRPr kumimoji="0" sz="1800" kern="1200">
                <a:solidFill>
                  <a:schemeClr val="tx1"/>
                </a:solidFill>
                <a:latin typeface="+mn-lt"/>
                <a:ea typeface="+mn-ea"/>
                <a:cs typeface="+mn-cs"/>
              </a:defRPr>
            </a:lvl3pPr>
            <a:lvl4pPr marL="1045708" indent="-174285" algn="l" rtl="0" eaLnBrk="1" latinLnBrk="0" hangingPunct="1">
              <a:spcBef>
                <a:spcPts val="305"/>
              </a:spcBef>
              <a:buClr>
                <a:schemeClr val="accent3"/>
              </a:buClr>
              <a:buSzPct val="75000"/>
              <a:buFont typeface="Wingdings"/>
              <a:buChar char=""/>
              <a:defRPr kumimoji="0" sz="1500" kern="1200">
                <a:solidFill>
                  <a:schemeClr val="tx1"/>
                </a:solidFill>
                <a:latin typeface="+mn-lt"/>
                <a:ea typeface="+mn-ea"/>
                <a:cs typeface="+mn-cs"/>
              </a:defRPr>
            </a:lvl4pPr>
            <a:lvl5pPr marL="1394277" indent="-174285" algn="l" rtl="0" eaLnBrk="1" latinLnBrk="0" hangingPunct="1">
              <a:spcBef>
                <a:spcPts val="305"/>
              </a:spcBef>
              <a:buClr>
                <a:schemeClr val="accent4"/>
              </a:buClr>
              <a:buSzPct val="65000"/>
              <a:buFont typeface="Wingdings"/>
              <a:buChar char=""/>
              <a:defRPr kumimoji="0" sz="1500" kern="1200">
                <a:solidFill>
                  <a:schemeClr val="tx1"/>
                </a:solidFill>
                <a:latin typeface="+mn-lt"/>
                <a:ea typeface="+mn-ea"/>
                <a:cs typeface="+mn-cs"/>
              </a:defRPr>
            </a:lvl5pPr>
            <a:lvl6pPr marL="1603419" indent="-174285" algn="l" rtl="0" eaLnBrk="1" latinLnBrk="0" hangingPunct="1">
              <a:spcBef>
                <a:spcPct val="20000"/>
              </a:spcBef>
              <a:buClr>
                <a:schemeClr val="accent1"/>
              </a:buClr>
              <a:buFont typeface="Wingdings"/>
              <a:buChar char="§"/>
              <a:defRPr kumimoji="0" sz="1400" kern="1200" baseline="0">
                <a:solidFill>
                  <a:schemeClr val="tx1"/>
                </a:solidFill>
                <a:latin typeface="+mn-lt"/>
                <a:ea typeface="+mn-ea"/>
                <a:cs typeface="+mn-cs"/>
              </a:defRPr>
            </a:lvl6pPr>
            <a:lvl7pPr marL="1812560" indent="-174285" algn="l" rtl="0" eaLnBrk="1" latinLnBrk="0" hangingPunct="1">
              <a:spcBef>
                <a:spcPct val="20000"/>
              </a:spcBef>
              <a:buClr>
                <a:schemeClr val="accent2"/>
              </a:buClr>
              <a:buFont typeface="Wingdings"/>
              <a:buChar char="§"/>
              <a:defRPr kumimoji="0" sz="1400" kern="1200" baseline="0">
                <a:solidFill>
                  <a:schemeClr val="tx1"/>
                </a:solidFill>
                <a:latin typeface="+mn-lt"/>
                <a:ea typeface="+mn-ea"/>
                <a:cs typeface="+mn-cs"/>
              </a:defRPr>
            </a:lvl7pPr>
            <a:lvl8pPr marL="2021702" indent="-174285" algn="l" rtl="0" eaLnBrk="1" latinLnBrk="0" hangingPunct="1">
              <a:spcBef>
                <a:spcPct val="20000"/>
              </a:spcBef>
              <a:buClr>
                <a:schemeClr val="accent3"/>
              </a:buClr>
              <a:buFont typeface="Wingdings"/>
              <a:buChar char="§"/>
              <a:defRPr kumimoji="0" sz="1400" kern="1200" baseline="0">
                <a:solidFill>
                  <a:schemeClr val="tx1"/>
                </a:solidFill>
                <a:latin typeface="+mn-lt"/>
                <a:ea typeface="+mn-ea"/>
                <a:cs typeface="+mn-cs"/>
              </a:defRPr>
            </a:lvl8pPr>
            <a:lvl9pPr marL="2230843" indent="-174285" algn="l" rtl="0" eaLnBrk="1" latinLnBrk="0" hangingPunct="1">
              <a:spcBef>
                <a:spcPct val="20000"/>
              </a:spcBef>
              <a:buClr>
                <a:schemeClr val="accent4"/>
              </a:buClr>
              <a:buFont typeface="Wingdings"/>
              <a:buChar char="§"/>
              <a:defRPr kumimoji="0" sz="1400" kern="1200" baseline="0">
                <a:solidFill>
                  <a:schemeClr val="tx1"/>
                </a:solidFill>
                <a:latin typeface="+mn-lt"/>
                <a:ea typeface="+mn-ea"/>
                <a:cs typeface="+mn-cs"/>
              </a:defRPr>
            </a:lvl9pPr>
          </a:lstStyle>
          <a:p>
            <a:pPr>
              <a:lnSpc>
                <a:spcPct val="150000"/>
              </a:lnSpc>
            </a:pPr>
            <a:r>
              <a:rPr lang="zh-CN" altLang="en-US" sz="1400" dirty="0">
                <a:solidFill>
                  <a:schemeClr val="accent1">
                    <a:lumMod val="50000"/>
                  </a:schemeClr>
                </a:solidFill>
                <a:latin typeface="+mj-ea"/>
                <a:ea typeface="+mj-ea"/>
              </a:rPr>
              <a:t>陆源入海污染物在线监测系统采用先进的水质分析技术、智慧化的中央控制技术及多参数、多功能、一体化、信息化的系统集成技术、以设于排污入海河口的监测站房为基础，搭载可监测多种污染参数的分析仪器及水样采集、预处理、水样分配、数据通讯、安全监控等配套设备，实现对主要陆源入海污染物及排海通量的连续实时监测；同时，通过系统监控管理平台软件及数据模型，实现陆源入海排污状况的综合分析评价与业务化应用。</a:t>
            </a:r>
            <a:endParaRPr lang="zh-CN" altLang="en-US" sz="1200" dirty="0">
              <a:latin typeface="+mj-ea"/>
              <a:ea typeface="+mj-ea"/>
            </a:endParaRPr>
          </a:p>
        </p:txBody>
      </p:sp>
      <p:pic>
        <p:nvPicPr>
          <p:cNvPr id="6" name="Picture 4" descr="H:\FEIQ\zjb\徐健“秦皇岛修复727”大片素材\大图\_LXZ3600 (2).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105073" y="620337"/>
            <a:ext cx="3807229" cy="253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563409"/>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4"/>
          <p:cNvSpPr/>
          <p:nvPr/>
        </p:nvSpPr>
        <p:spPr>
          <a:xfrm>
            <a:off x="732393" y="4089023"/>
            <a:ext cx="4991735" cy="646331"/>
          </a:xfrm>
          <a:prstGeom prst="rect">
            <a:avLst/>
          </a:prstGeom>
          <a:noFill/>
          <a:ln w="9525">
            <a:noFill/>
          </a:ln>
        </p:spPr>
        <p:txBody>
          <a:bodyPr wrap="square">
            <a:spAutoFit/>
          </a:bodyPr>
          <a:lstStyle/>
          <a:p>
            <a:pPr lvl="0" eaLnBrk="1" hangingPunct="1">
              <a:spcBef>
                <a:spcPct val="50000"/>
              </a:spcBef>
            </a:pPr>
            <a:r>
              <a:rPr lang="zh-CN" altLang="en-US" sz="3600" dirty="0">
                <a:latin typeface="+mj-ea"/>
                <a:ea typeface="+mj-ea"/>
              </a:rPr>
              <a:t>应用服务平台技术框架</a:t>
            </a:r>
          </a:p>
        </p:txBody>
      </p:sp>
      <p:grpSp>
        <p:nvGrpSpPr>
          <p:cNvPr id="8" name="组合 7"/>
          <p:cNvGrpSpPr/>
          <p:nvPr/>
        </p:nvGrpSpPr>
        <p:grpSpPr>
          <a:xfrm>
            <a:off x="967500" y="1537435"/>
            <a:ext cx="6733048" cy="2690499"/>
            <a:chOff x="-122218" y="2689745"/>
            <a:chExt cx="7989468" cy="4256746"/>
          </a:xfrm>
        </p:grpSpPr>
        <p:grpSp>
          <p:nvGrpSpPr>
            <p:cNvPr id="6" name="组合 5"/>
            <p:cNvGrpSpPr/>
            <p:nvPr/>
          </p:nvGrpSpPr>
          <p:grpSpPr>
            <a:xfrm>
              <a:off x="1078878" y="2689745"/>
              <a:ext cx="6788372" cy="4256746"/>
              <a:chOff x="1078878" y="2689745"/>
              <a:chExt cx="6788372" cy="4256746"/>
            </a:xfrm>
          </p:grpSpPr>
          <p:grpSp>
            <p:nvGrpSpPr>
              <p:cNvPr id="23554" name="组合 3"/>
              <p:cNvGrpSpPr/>
              <p:nvPr/>
            </p:nvGrpSpPr>
            <p:grpSpPr>
              <a:xfrm>
                <a:off x="1078878" y="2689747"/>
                <a:ext cx="6704635" cy="4256744"/>
                <a:chOff x="1107453" y="2332875"/>
                <a:chExt cx="6704635" cy="4257606"/>
              </a:xfrm>
            </p:grpSpPr>
            <p:sp>
              <p:nvSpPr>
                <p:cNvPr id="5" name="矩形 4"/>
                <p:cNvSpPr/>
                <p:nvPr/>
              </p:nvSpPr>
              <p:spPr>
                <a:xfrm>
                  <a:off x="1258888" y="3014247"/>
                  <a:ext cx="6553200" cy="326943"/>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产品层</a:t>
                  </a:r>
                </a:p>
              </p:txBody>
            </p:sp>
            <p:grpSp>
              <p:nvGrpSpPr>
                <p:cNvPr id="23559" name="组合 6"/>
                <p:cNvGrpSpPr/>
                <p:nvPr/>
              </p:nvGrpSpPr>
              <p:grpSpPr>
                <a:xfrm>
                  <a:off x="1258888" y="4982324"/>
                  <a:ext cx="6553200" cy="1254379"/>
                  <a:chOff x="251520" y="4941916"/>
                  <a:chExt cx="6552728" cy="1254160"/>
                </a:xfrm>
              </p:grpSpPr>
              <p:sp>
                <p:nvSpPr>
                  <p:cNvPr id="29" name="矩形 28"/>
                  <p:cNvSpPr/>
                  <p:nvPr/>
                </p:nvSpPr>
                <p:spPr>
                  <a:xfrm>
                    <a:off x="251520" y="4941917"/>
                    <a:ext cx="6552728" cy="1004914"/>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endParaRPr>
                  </a:p>
                </p:txBody>
              </p:sp>
              <p:sp>
                <p:nvSpPr>
                  <p:cNvPr id="30" name="矩形 29"/>
                  <p:cNvSpPr/>
                  <p:nvPr/>
                </p:nvSpPr>
                <p:spPr>
                  <a:xfrm>
                    <a:off x="251520" y="4941916"/>
                    <a:ext cx="788062" cy="1004914"/>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accent1">
                            <a:lumMod val="25000"/>
                          </a:schemeClr>
                        </a:solidFill>
                        <a:effectLst/>
                        <a:uLnTx/>
                        <a:uFillTx/>
                        <a:latin typeface="微软雅黑" pitchFamily="34" charset="-122"/>
                        <a:ea typeface="微软雅黑" pitchFamily="34" charset="-122"/>
                        <a:cs typeface="+mn-cs"/>
                      </a:rPr>
                      <a:t>原始数据</a:t>
                    </a:r>
                  </a:p>
                </p:txBody>
              </p:sp>
              <p:grpSp>
                <p:nvGrpSpPr>
                  <p:cNvPr id="23580" name="组合 4"/>
                  <p:cNvGrpSpPr/>
                  <p:nvPr/>
                </p:nvGrpSpPr>
                <p:grpSpPr>
                  <a:xfrm>
                    <a:off x="1136108" y="5013176"/>
                    <a:ext cx="627580" cy="655440"/>
                    <a:chOff x="1611204" y="1844825"/>
                    <a:chExt cx="1371855" cy="1363385"/>
                  </a:xfrm>
                </p:grpSpPr>
                <p:pic>
                  <p:nvPicPr>
                    <p:cNvPr id="23597" name="图片 3"/>
                    <p:cNvPicPr>
                      <a:picLocks noChangeAspect="1"/>
                    </p:cNvPicPr>
                    <p:nvPr/>
                  </p:nvPicPr>
                  <p:blipFill>
                    <a:blip r:embed="rId2"/>
                    <a:stretch>
                      <a:fillRect/>
                    </a:stretch>
                  </p:blipFill>
                  <p:spPr>
                    <a:xfrm>
                      <a:off x="1763689" y="1844825"/>
                      <a:ext cx="1219370" cy="1219370"/>
                    </a:xfrm>
                    <a:prstGeom prst="rect">
                      <a:avLst/>
                    </a:prstGeom>
                    <a:noFill/>
                    <a:ln w="9525">
                      <a:noFill/>
                    </a:ln>
                  </p:spPr>
                </p:pic>
                <p:pic>
                  <p:nvPicPr>
                    <p:cNvPr id="23598" name="图片 9"/>
                    <p:cNvPicPr>
                      <a:picLocks noChangeAspect="1"/>
                    </p:cNvPicPr>
                    <p:nvPr/>
                  </p:nvPicPr>
                  <p:blipFill>
                    <a:blip r:embed="rId2"/>
                    <a:stretch>
                      <a:fillRect/>
                    </a:stretch>
                  </p:blipFill>
                  <p:spPr>
                    <a:xfrm>
                      <a:off x="1691680" y="1921598"/>
                      <a:ext cx="1219370" cy="1219370"/>
                    </a:xfrm>
                    <a:prstGeom prst="rect">
                      <a:avLst/>
                    </a:prstGeom>
                    <a:noFill/>
                    <a:ln w="9525">
                      <a:noFill/>
                    </a:ln>
                  </p:spPr>
                </p:pic>
                <p:pic>
                  <p:nvPicPr>
                    <p:cNvPr id="23599" name="图片 11"/>
                    <p:cNvPicPr>
                      <a:picLocks noChangeAspect="1"/>
                    </p:cNvPicPr>
                    <p:nvPr/>
                  </p:nvPicPr>
                  <p:blipFill>
                    <a:blip r:embed="rId2"/>
                    <a:stretch>
                      <a:fillRect/>
                    </a:stretch>
                  </p:blipFill>
                  <p:spPr>
                    <a:xfrm>
                      <a:off x="1611204" y="1988840"/>
                      <a:ext cx="1219370" cy="1219370"/>
                    </a:xfrm>
                    <a:prstGeom prst="rect">
                      <a:avLst/>
                    </a:prstGeom>
                    <a:noFill/>
                    <a:ln w="9525">
                      <a:noFill/>
                    </a:ln>
                  </p:spPr>
                </p:pic>
              </p:grpSp>
              <p:grpSp>
                <p:nvGrpSpPr>
                  <p:cNvPr id="23581" name="组合 14"/>
                  <p:cNvGrpSpPr/>
                  <p:nvPr/>
                </p:nvGrpSpPr>
                <p:grpSpPr>
                  <a:xfrm>
                    <a:off x="2675375" y="5013176"/>
                    <a:ext cx="629824" cy="655440"/>
                    <a:chOff x="2502267" y="1844825"/>
                    <a:chExt cx="1376763" cy="1363385"/>
                  </a:xfrm>
                </p:grpSpPr>
                <p:pic>
                  <p:nvPicPr>
                    <p:cNvPr id="23594" name="图片 15"/>
                    <p:cNvPicPr>
                      <a:picLocks noChangeAspect="1"/>
                    </p:cNvPicPr>
                    <p:nvPr/>
                  </p:nvPicPr>
                  <p:blipFill>
                    <a:blip r:embed="rId2"/>
                    <a:stretch>
                      <a:fillRect/>
                    </a:stretch>
                  </p:blipFill>
                  <p:spPr>
                    <a:xfrm>
                      <a:off x="2659663" y="1844825"/>
                      <a:ext cx="1219367" cy="1219371"/>
                    </a:xfrm>
                    <a:prstGeom prst="rect">
                      <a:avLst/>
                    </a:prstGeom>
                    <a:noFill/>
                    <a:ln w="9525">
                      <a:noFill/>
                    </a:ln>
                  </p:spPr>
                </p:pic>
                <p:pic>
                  <p:nvPicPr>
                    <p:cNvPr id="23595" name="图片 16"/>
                    <p:cNvPicPr>
                      <a:picLocks noChangeAspect="1"/>
                    </p:cNvPicPr>
                    <p:nvPr/>
                  </p:nvPicPr>
                  <p:blipFill>
                    <a:blip r:embed="rId2"/>
                    <a:stretch>
                      <a:fillRect/>
                    </a:stretch>
                  </p:blipFill>
                  <p:spPr>
                    <a:xfrm>
                      <a:off x="2596662" y="1921599"/>
                      <a:ext cx="1219370" cy="1219371"/>
                    </a:xfrm>
                    <a:prstGeom prst="rect">
                      <a:avLst/>
                    </a:prstGeom>
                    <a:noFill/>
                    <a:ln w="9525">
                      <a:noFill/>
                    </a:ln>
                  </p:spPr>
                </p:pic>
                <p:pic>
                  <p:nvPicPr>
                    <p:cNvPr id="23596" name="图片 17"/>
                    <p:cNvPicPr>
                      <a:picLocks noChangeAspect="1"/>
                    </p:cNvPicPr>
                    <p:nvPr/>
                  </p:nvPicPr>
                  <p:blipFill>
                    <a:blip r:embed="rId2"/>
                    <a:stretch>
                      <a:fillRect/>
                    </a:stretch>
                  </p:blipFill>
                  <p:spPr>
                    <a:xfrm>
                      <a:off x="2502267" y="1988839"/>
                      <a:ext cx="1219373" cy="1219371"/>
                    </a:xfrm>
                    <a:prstGeom prst="rect">
                      <a:avLst/>
                    </a:prstGeom>
                    <a:noFill/>
                    <a:ln w="9525">
                      <a:noFill/>
                    </a:ln>
                  </p:spPr>
                </p:pic>
              </p:grpSp>
              <p:sp>
                <p:nvSpPr>
                  <p:cNvPr id="34" name="矩形 33"/>
                  <p:cNvSpPr/>
                  <p:nvPr/>
                </p:nvSpPr>
                <p:spPr>
                  <a:xfrm>
                    <a:off x="700762" y="5373729"/>
                    <a:ext cx="1538050" cy="79059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文本文件</a:t>
                    </a:r>
                  </a:p>
                </p:txBody>
              </p:sp>
              <p:sp>
                <p:nvSpPr>
                  <p:cNvPr id="35" name="矩形 34"/>
                  <p:cNvSpPr/>
                  <p:nvPr/>
                </p:nvSpPr>
                <p:spPr>
                  <a:xfrm>
                    <a:off x="2258153" y="5373729"/>
                    <a:ext cx="1520538" cy="79059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二进制文件</a:t>
                    </a:r>
                  </a:p>
                </p:txBody>
              </p:sp>
              <p:grpSp>
                <p:nvGrpSpPr>
                  <p:cNvPr id="23584" name="组合 28"/>
                  <p:cNvGrpSpPr/>
                  <p:nvPr/>
                </p:nvGrpSpPr>
                <p:grpSpPr>
                  <a:xfrm>
                    <a:off x="4286740" y="5025686"/>
                    <a:ext cx="656328" cy="660966"/>
                    <a:chOff x="1079167" y="1870847"/>
                    <a:chExt cx="1434695" cy="1374880"/>
                  </a:xfrm>
                </p:grpSpPr>
                <p:pic>
                  <p:nvPicPr>
                    <p:cNvPr id="23591" name="图片 29"/>
                    <p:cNvPicPr>
                      <a:picLocks noChangeAspect="1"/>
                    </p:cNvPicPr>
                    <p:nvPr/>
                  </p:nvPicPr>
                  <p:blipFill>
                    <a:blip r:embed="rId2"/>
                    <a:stretch>
                      <a:fillRect/>
                    </a:stretch>
                  </p:blipFill>
                  <p:spPr>
                    <a:xfrm>
                      <a:off x="1294491" y="1870847"/>
                      <a:ext cx="1219371" cy="1219371"/>
                    </a:xfrm>
                    <a:prstGeom prst="rect">
                      <a:avLst/>
                    </a:prstGeom>
                    <a:noFill/>
                    <a:ln w="9525">
                      <a:noFill/>
                    </a:ln>
                  </p:spPr>
                </p:pic>
                <p:pic>
                  <p:nvPicPr>
                    <p:cNvPr id="23592" name="图片 30"/>
                    <p:cNvPicPr>
                      <a:picLocks noChangeAspect="1"/>
                    </p:cNvPicPr>
                    <p:nvPr/>
                  </p:nvPicPr>
                  <p:blipFill>
                    <a:blip r:embed="rId2"/>
                    <a:stretch>
                      <a:fillRect/>
                    </a:stretch>
                  </p:blipFill>
                  <p:spPr>
                    <a:xfrm>
                      <a:off x="1176877" y="1903210"/>
                      <a:ext cx="1219371" cy="1219371"/>
                    </a:xfrm>
                    <a:prstGeom prst="rect">
                      <a:avLst/>
                    </a:prstGeom>
                    <a:noFill/>
                    <a:ln w="9525">
                      <a:noFill/>
                    </a:ln>
                  </p:spPr>
                </p:pic>
                <p:pic>
                  <p:nvPicPr>
                    <p:cNvPr id="23593" name="图片 31"/>
                    <p:cNvPicPr>
                      <a:picLocks noChangeAspect="1"/>
                    </p:cNvPicPr>
                    <p:nvPr/>
                  </p:nvPicPr>
                  <p:blipFill>
                    <a:blip r:embed="rId2"/>
                    <a:stretch>
                      <a:fillRect/>
                    </a:stretch>
                  </p:blipFill>
                  <p:spPr>
                    <a:xfrm>
                      <a:off x="1079167" y="2026356"/>
                      <a:ext cx="1219372" cy="1219371"/>
                    </a:xfrm>
                    <a:prstGeom prst="rect">
                      <a:avLst/>
                    </a:prstGeom>
                    <a:noFill/>
                    <a:ln w="9525">
                      <a:noFill/>
                    </a:ln>
                  </p:spPr>
                </p:pic>
              </p:grpSp>
              <p:sp>
                <p:nvSpPr>
                  <p:cNvPr id="38" name="矩形 37"/>
                  <p:cNvSpPr/>
                  <p:nvPr/>
                </p:nvSpPr>
                <p:spPr>
                  <a:xfrm>
                    <a:off x="3735675" y="5405479"/>
                    <a:ext cx="1602213" cy="79059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图形图像文件</a:t>
                    </a:r>
                  </a:p>
                </p:txBody>
              </p:sp>
              <p:grpSp>
                <p:nvGrpSpPr>
                  <p:cNvPr id="23586" name="组合 33"/>
                  <p:cNvGrpSpPr/>
                  <p:nvPr/>
                </p:nvGrpSpPr>
                <p:grpSpPr>
                  <a:xfrm>
                    <a:off x="5682260" y="5013176"/>
                    <a:ext cx="627580" cy="655440"/>
                    <a:chOff x="1611204" y="1844825"/>
                    <a:chExt cx="1371855" cy="1363385"/>
                  </a:xfrm>
                </p:grpSpPr>
                <p:pic>
                  <p:nvPicPr>
                    <p:cNvPr id="23588" name="图片 34"/>
                    <p:cNvPicPr>
                      <a:picLocks noChangeAspect="1"/>
                    </p:cNvPicPr>
                    <p:nvPr/>
                  </p:nvPicPr>
                  <p:blipFill>
                    <a:blip r:embed="rId2"/>
                    <a:stretch>
                      <a:fillRect/>
                    </a:stretch>
                  </p:blipFill>
                  <p:spPr>
                    <a:xfrm>
                      <a:off x="1763689" y="1844825"/>
                      <a:ext cx="1219370" cy="1219370"/>
                    </a:xfrm>
                    <a:prstGeom prst="rect">
                      <a:avLst/>
                    </a:prstGeom>
                    <a:noFill/>
                    <a:ln w="9525">
                      <a:noFill/>
                    </a:ln>
                  </p:spPr>
                </p:pic>
                <p:pic>
                  <p:nvPicPr>
                    <p:cNvPr id="23589" name="图片 35"/>
                    <p:cNvPicPr>
                      <a:picLocks noChangeAspect="1"/>
                    </p:cNvPicPr>
                    <p:nvPr/>
                  </p:nvPicPr>
                  <p:blipFill>
                    <a:blip r:embed="rId2"/>
                    <a:stretch>
                      <a:fillRect/>
                    </a:stretch>
                  </p:blipFill>
                  <p:spPr>
                    <a:xfrm>
                      <a:off x="1691680" y="1921598"/>
                      <a:ext cx="1219370" cy="1219370"/>
                    </a:xfrm>
                    <a:prstGeom prst="rect">
                      <a:avLst/>
                    </a:prstGeom>
                    <a:noFill/>
                    <a:ln w="9525">
                      <a:noFill/>
                    </a:ln>
                  </p:spPr>
                </p:pic>
                <p:pic>
                  <p:nvPicPr>
                    <p:cNvPr id="23590" name="图片 36"/>
                    <p:cNvPicPr>
                      <a:picLocks noChangeAspect="1"/>
                    </p:cNvPicPr>
                    <p:nvPr/>
                  </p:nvPicPr>
                  <p:blipFill>
                    <a:blip r:embed="rId2"/>
                    <a:stretch>
                      <a:fillRect/>
                    </a:stretch>
                  </p:blipFill>
                  <p:spPr>
                    <a:xfrm>
                      <a:off x="1611204" y="1988840"/>
                      <a:ext cx="1219370" cy="1219370"/>
                    </a:xfrm>
                    <a:prstGeom prst="rect">
                      <a:avLst/>
                    </a:prstGeom>
                    <a:noFill/>
                    <a:ln w="9525">
                      <a:noFill/>
                    </a:ln>
                  </p:spPr>
                </p:pic>
              </p:grpSp>
              <p:sp>
                <p:nvSpPr>
                  <p:cNvPr id="40" name="矩形 39"/>
                  <p:cNvSpPr/>
                  <p:nvPr/>
                </p:nvSpPr>
                <p:spPr>
                  <a:xfrm>
                    <a:off x="5251783" y="5405478"/>
                    <a:ext cx="1511992" cy="790597"/>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其他格式文件</a:t>
                    </a:r>
                  </a:p>
                </p:txBody>
              </p:sp>
            </p:grpSp>
            <p:sp>
              <p:nvSpPr>
                <p:cNvPr id="7" name="上箭头 6"/>
                <p:cNvSpPr/>
                <p:nvPr/>
              </p:nvSpPr>
              <p:spPr>
                <a:xfrm>
                  <a:off x="4459288" y="4585160"/>
                  <a:ext cx="442912" cy="397163"/>
                </a:xfrm>
                <a:prstGeom prst="upArrow">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561" name="TextBox 8"/>
                <p:cNvSpPr txBox="1"/>
                <p:nvPr/>
              </p:nvSpPr>
              <p:spPr>
                <a:xfrm>
                  <a:off x="4845769" y="4539389"/>
                  <a:ext cx="2227776" cy="438340"/>
                </a:xfrm>
                <a:prstGeom prst="rect">
                  <a:avLst/>
                </a:prstGeom>
                <a:noFill/>
                <a:ln w="9525">
                  <a:noFill/>
                </a:ln>
              </p:spPr>
              <p:txBody>
                <a:bodyPr wrap="none">
                  <a:spAutoFit/>
                </a:bodyPr>
                <a:lstStyle/>
                <a:p>
                  <a:pPr lvl="0" eaLnBrk="1" hangingPunct="1"/>
                  <a:r>
                    <a:rPr lang="zh-CN" altLang="en-US" sz="1200" dirty="0">
                      <a:latin typeface="微软雅黑" pitchFamily="34" charset="-122"/>
                      <a:ea typeface="微软雅黑" pitchFamily="34" charset="-122"/>
                    </a:rPr>
                    <a:t>多源数据融合、数据质控</a:t>
                  </a:r>
                </a:p>
              </p:txBody>
            </p:sp>
            <p:grpSp>
              <p:nvGrpSpPr>
                <p:cNvPr id="23562" name="组合 38"/>
                <p:cNvGrpSpPr/>
                <p:nvPr/>
              </p:nvGrpSpPr>
              <p:grpSpPr>
                <a:xfrm>
                  <a:off x="1247670" y="3760975"/>
                  <a:ext cx="6564418" cy="804599"/>
                  <a:chOff x="240303" y="5417360"/>
                  <a:chExt cx="6563945" cy="804190"/>
                </a:xfrm>
              </p:grpSpPr>
              <p:sp>
                <p:nvSpPr>
                  <p:cNvPr id="27" name="矩形 26"/>
                  <p:cNvSpPr/>
                  <p:nvPr/>
                </p:nvSpPr>
                <p:spPr>
                  <a:xfrm>
                    <a:off x="251520" y="5419890"/>
                    <a:ext cx="6552728" cy="801660"/>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endParaRPr>
                  </a:p>
                </p:txBody>
              </p:sp>
              <p:sp>
                <p:nvSpPr>
                  <p:cNvPr id="28" name="矩形 27"/>
                  <p:cNvSpPr/>
                  <p:nvPr/>
                </p:nvSpPr>
                <p:spPr>
                  <a:xfrm>
                    <a:off x="240303" y="5417360"/>
                    <a:ext cx="764865" cy="802556"/>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accent1">
                            <a:lumMod val="25000"/>
                          </a:schemeClr>
                        </a:solidFill>
                        <a:effectLst/>
                        <a:uLnTx/>
                        <a:uFillTx/>
                        <a:latin typeface="微软雅黑" pitchFamily="34" charset="-122"/>
                        <a:ea typeface="微软雅黑" pitchFamily="34" charset="-122"/>
                        <a:cs typeface="+mn-cs"/>
                      </a:rPr>
                      <a:t>元数据库</a:t>
                    </a:r>
                  </a:p>
                </p:txBody>
              </p:sp>
            </p:grpSp>
            <p:sp>
              <p:nvSpPr>
                <p:cNvPr id="10" name="圆角矩形 9"/>
                <p:cNvSpPr/>
                <p:nvPr/>
              </p:nvSpPr>
              <p:spPr>
                <a:xfrm>
                  <a:off x="2488683" y="3856305"/>
                  <a:ext cx="1194234" cy="576379"/>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在线监测数据库</a:t>
                  </a:r>
                </a:p>
              </p:txBody>
            </p:sp>
            <p:sp>
              <p:nvSpPr>
                <p:cNvPr id="15" name="上箭头 14"/>
                <p:cNvSpPr/>
                <p:nvPr/>
              </p:nvSpPr>
              <p:spPr>
                <a:xfrm>
                  <a:off x="4244975" y="3339978"/>
                  <a:ext cx="442913" cy="361327"/>
                </a:xfrm>
                <a:prstGeom prst="upArrow">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3565" name="TextBox 76"/>
                <p:cNvSpPr txBox="1"/>
                <p:nvPr/>
              </p:nvSpPr>
              <p:spPr>
                <a:xfrm>
                  <a:off x="4735532" y="3322636"/>
                  <a:ext cx="1314754" cy="438340"/>
                </a:xfrm>
                <a:prstGeom prst="rect">
                  <a:avLst/>
                </a:prstGeom>
                <a:noFill/>
                <a:ln w="9525">
                  <a:noFill/>
                </a:ln>
              </p:spPr>
              <p:txBody>
                <a:bodyPr wrap="none">
                  <a:spAutoFit/>
                </a:bodyPr>
                <a:lstStyle/>
                <a:p>
                  <a:pPr lvl="0" eaLnBrk="1" hangingPunct="1"/>
                  <a:r>
                    <a:rPr lang="zh-CN" altLang="en-US" sz="1200" dirty="0">
                      <a:latin typeface="微软雅黑" pitchFamily="34" charset="-122"/>
                      <a:ea typeface="微软雅黑" pitchFamily="34" charset="-122"/>
                    </a:rPr>
                    <a:t>产品加工制作</a:t>
                  </a:r>
                </a:p>
              </p:txBody>
            </p:sp>
            <p:sp>
              <p:nvSpPr>
                <p:cNvPr id="20" name="圆角矩形 19"/>
                <p:cNvSpPr/>
                <p:nvPr/>
              </p:nvSpPr>
              <p:spPr>
                <a:xfrm>
                  <a:off x="1107453" y="2348757"/>
                  <a:ext cx="914400" cy="576378"/>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数据</a:t>
                  </a:r>
                  <a:endParaRPr kumimoji="0" lang="en-US" altLang="zh-CN"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可视化</a:t>
                  </a:r>
                </a:p>
              </p:txBody>
            </p:sp>
            <p:sp>
              <p:nvSpPr>
                <p:cNvPr id="21" name="圆角矩形 20"/>
                <p:cNvSpPr/>
                <p:nvPr/>
              </p:nvSpPr>
              <p:spPr>
                <a:xfrm>
                  <a:off x="2079371" y="2348755"/>
                  <a:ext cx="897588" cy="576378"/>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统计分析报表</a:t>
                  </a:r>
                </a:p>
              </p:txBody>
            </p:sp>
            <p:sp>
              <p:nvSpPr>
                <p:cNvPr id="22" name="圆角矩形 21"/>
                <p:cNvSpPr/>
                <p:nvPr/>
              </p:nvSpPr>
              <p:spPr>
                <a:xfrm>
                  <a:off x="3013508" y="2344403"/>
                  <a:ext cx="926858" cy="576378"/>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污染通量测算</a:t>
                  </a:r>
                </a:p>
              </p:txBody>
            </p:sp>
            <p:sp>
              <p:nvSpPr>
                <p:cNvPr id="23" name="圆角矩形 22"/>
                <p:cNvSpPr/>
                <p:nvPr/>
              </p:nvSpPr>
              <p:spPr>
                <a:xfrm>
                  <a:off x="3997886" y="2348755"/>
                  <a:ext cx="915243" cy="576378"/>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污染时空分布</a:t>
                  </a:r>
                </a:p>
              </p:txBody>
            </p:sp>
            <p:sp>
              <p:nvSpPr>
                <p:cNvPr id="24" name="圆角矩形 23"/>
                <p:cNvSpPr/>
                <p:nvPr/>
              </p:nvSpPr>
              <p:spPr>
                <a:xfrm>
                  <a:off x="4970648" y="2348755"/>
                  <a:ext cx="921727" cy="576378"/>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状况综合评价</a:t>
                  </a:r>
                </a:p>
              </p:txBody>
            </p:sp>
            <p:sp>
              <p:nvSpPr>
                <p:cNvPr id="25" name="圆角矩形 24"/>
                <p:cNvSpPr/>
                <p:nvPr/>
              </p:nvSpPr>
              <p:spPr>
                <a:xfrm>
                  <a:off x="5959658" y="2332875"/>
                  <a:ext cx="958058" cy="576378"/>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邻近海域环境</a:t>
                  </a:r>
                </a:p>
              </p:txBody>
            </p:sp>
            <p:sp>
              <p:nvSpPr>
                <p:cNvPr id="23575" name="TextBox 81"/>
                <p:cNvSpPr txBox="1"/>
                <p:nvPr/>
              </p:nvSpPr>
              <p:spPr>
                <a:xfrm>
                  <a:off x="1620123" y="6006028"/>
                  <a:ext cx="5981153" cy="584453"/>
                </a:xfrm>
                <a:prstGeom prst="rect">
                  <a:avLst/>
                </a:prstGeom>
                <a:noFill/>
                <a:ln w="9525">
                  <a:noFill/>
                </a:ln>
              </p:spPr>
              <p:txBody>
                <a:bodyPr wrap="square">
                  <a:spAutoFit/>
                </a:bodyPr>
                <a:lstStyle/>
                <a:p>
                  <a:pPr lvl="0" eaLnBrk="1" hangingPunct="1"/>
                  <a:endParaRPr lang="zh-CN" altLang="en-US" dirty="0">
                    <a:latin typeface="微软雅黑" pitchFamily="34" charset="-122"/>
                    <a:ea typeface="微软雅黑" pitchFamily="34" charset="-122"/>
                  </a:endParaRPr>
                </a:p>
              </p:txBody>
            </p:sp>
          </p:grpSp>
          <p:sp>
            <p:nvSpPr>
              <p:cNvPr id="57" name="圆角矩形 56"/>
              <p:cNvSpPr/>
              <p:nvPr/>
            </p:nvSpPr>
            <p:spPr>
              <a:xfrm>
                <a:off x="4130434" y="4212866"/>
                <a:ext cx="1180093" cy="646040"/>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手工监测数据库</a:t>
                </a:r>
              </a:p>
            </p:txBody>
          </p:sp>
          <p:sp>
            <p:nvSpPr>
              <p:cNvPr id="58" name="圆角矩形 57"/>
              <p:cNvSpPr/>
              <p:nvPr/>
            </p:nvSpPr>
            <p:spPr>
              <a:xfrm>
                <a:off x="6940151" y="2689745"/>
                <a:ext cx="927099" cy="576263"/>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污染物扩散</a:t>
                </a:r>
              </a:p>
            </p:txBody>
          </p:sp>
        </p:grpSp>
        <p:grpSp>
          <p:nvGrpSpPr>
            <p:cNvPr id="4" name="组合 3"/>
            <p:cNvGrpSpPr/>
            <p:nvPr/>
          </p:nvGrpSpPr>
          <p:grpSpPr>
            <a:xfrm>
              <a:off x="-122218" y="5221289"/>
              <a:ext cx="1070317" cy="1140867"/>
              <a:chOff x="-122218" y="4725146"/>
              <a:chExt cx="1070317" cy="1140867"/>
            </a:xfrm>
          </p:grpSpPr>
          <p:sp>
            <p:nvSpPr>
              <p:cNvPr id="2" name="上下箭头 1"/>
              <p:cNvSpPr/>
              <p:nvPr/>
            </p:nvSpPr>
            <p:spPr>
              <a:xfrm>
                <a:off x="611560" y="4725146"/>
                <a:ext cx="336539" cy="114086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2218" y="5002504"/>
                <a:ext cx="766940" cy="73041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数据采</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集接收</a:t>
                </a:r>
              </a:p>
            </p:txBody>
          </p:sp>
        </p:grpSp>
        <p:grpSp>
          <p:nvGrpSpPr>
            <p:cNvPr id="51" name="组合 50"/>
            <p:cNvGrpSpPr/>
            <p:nvPr/>
          </p:nvGrpSpPr>
          <p:grpSpPr>
            <a:xfrm>
              <a:off x="-122218" y="3868338"/>
              <a:ext cx="1077364" cy="1179486"/>
              <a:chOff x="-105764" y="5244403"/>
              <a:chExt cx="1077364" cy="1179486"/>
            </a:xfrm>
          </p:grpSpPr>
          <p:sp>
            <p:nvSpPr>
              <p:cNvPr id="52" name="上下箭头 51"/>
              <p:cNvSpPr/>
              <p:nvPr/>
            </p:nvSpPr>
            <p:spPr>
              <a:xfrm>
                <a:off x="611560" y="5244403"/>
                <a:ext cx="360040" cy="117948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105764" y="5398549"/>
                <a:ext cx="675638" cy="73041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数据</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管理</a:t>
                </a:r>
              </a:p>
            </p:txBody>
          </p:sp>
        </p:grpSp>
      </p:grpSp>
      <p:sp>
        <p:nvSpPr>
          <p:cNvPr id="59" name="圆角矩形 58"/>
          <p:cNvSpPr/>
          <p:nvPr/>
        </p:nvSpPr>
        <p:spPr>
          <a:xfrm>
            <a:off x="5883631" y="2484464"/>
            <a:ext cx="1062038" cy="432197"/>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1400" dirty="0">
                <a:solidFill>
                  <a:srgbClr val="1E4649"/>
                </a:solidFill>
                <a:latin typeface="微软雅黑" pitchFamily="34" charset="-122"/>
                <a:ea typeface="微软雅黑" pitchFamily="34" charset="-122"/>
              </a:rPr>
              <a:t>比测</a:t>
            </a:r>
            <a:endParaRPr lang="en-US" altLang="zh-CN" sz="1400" dirty="0">
              <a:solidFill>
                <a:srgbClr val="1E4649"/>
              </a:solidFill>
              <a:latin typeface="微软雅黑" pitchFamily="34" charset="-122"/>
              <a:ea typeface="微软雅黑" pitchFamily="34" charset="-122"/>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数据库</a:t>
            </a:r>
          </a:p>
        </p:txBody>
      </p:sp>
      <p:sp>
        <p:nvSpPr>
          <p:cNvPr id="62" name="矩形 61"/>
          <p:cNvSpPr/>
          <p:nvPr/>
        </p:nvSpPr>
        <p:spPr>
          <a:xfrm>
            <a:off x="2097880" y="1239742"/>
            <a:ext cx="5532100" cy="245158"/>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dirty="0">
                <a:solidFill>
                  <a:srgbClr val="1E4649"/>
                </a:solidFill>
                <a:latin typeface="微软雅黑" pitchFamily="34" charset="-122"/>
                <a:ea typeface="微软雅黑" pitchFamily="34" charset="-122"/>
              </a:rPr>
              <a:t>平台产品</a:t>
            </a:r>
            <a:endParaRPr kumimoji="0" lang="zh-CN" altLang="en-US" sz="18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endParaRPr>
          </a:p>
        </p:txBody>
      </p:sp>
      <p:sp>
        <p:nvSpPr>
          <p:cNvPr id="63" name="圆角矩形 62"/>
          <p:cNvSpPr/>
          <p:nvPr/>
        </p:nvSpPr>
        <p:spPr>
          <a:xfrm>
            <a:off x="2109006" y="453351"/>
            <a:ext cx="753898" cy="702415"/>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数据管理平台</a:t>
            </a:r>
          </a:p>
        </p:txBody>
      </p:sp>
      <p:sp>
        <p:nvSpPr>
          <p:cNvPr id="65" name="圆角矩形 64"/>
          <p:cNvSpPr/>
          <p:nvPr/>
        </p:nvSpPr>
        <p:spPr>
          <a:xfrm>
            <a:off x="2954661" y="453351"/>
            <a:ext cx="700331" cy="699131"/>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数据应用平台</a:t>
            </a:r>
          </a:p>
        </p:txBody>
      </p:sp>
      <p:sp>
        <p:nvSpPr>
          <p:cNvPr id="66" name="圆角矩形 65"/>
          <p:cNvSpPr/>
          <p:nvPr/>
        </p:nvSpPr>
        <p:spPr>
          <a:xfrm>
            <a:off x="3746749" y="445611"/>
            <a:ext cx="700331" cy="726701"/>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运行监控平台</a:t>
            </a:r>
          </a:p>
        </p:txBody>
      </p:sp>
      <p:sp>
        <p:nvSpPr>
          <p:cNvPr id="67" name="圆角矩形 66"/>
          <p:cNvSpPr/>
          <p:nvPr/>
        </p:nvSpPr>
        <p:spPr>
          <a:xfrm>
            <a:off x="4538837" y="435586"/>
            <a:ext cx="700331" cy="720180"/>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信息发布平台</a:t>
            </a:r>
          </a:p>
        </p:txBody>
      </p:sp>
      <p:sp>
        <p:nvSpPr>
          <p:cNvPr id="68" name="圆角矩形 67"/>
          <p:cNvSpPr/>
          <p:nvPr/>
        </p:nvSpPr>
        <p:spPr>
          <a:xfrm>
            <a:off x="5330925" y="456269"/>
            <a:ext cx="700331" cy="699498"/>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运维管理平台</a:t>
            </a:r>
          </a:p>
        </p:txBody>
      </p:sp>
      <p:sp>
        <p:nvSpPr>
          <p:cNvPr id="69" name="圆角矩形 68"/>
          <p:cNvSpPr/>
          <p:nvPr/>
        </p:nvSpPr>
        <p:spPr>
          <a:xfrm>
            <a:off x="6123013" y="444469"/>
            <a:ext cx="700331" cy="711298"/>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监测信息网站</a:t>
            </a:r>
          </a:p>
        </p:txBody>
      </p:sp>
      <p:sp>
        <p:nvSpPr>
          <p:cNvPr id="70" name="圆角矩形 69"/>
          <p:cNvSpPr/>
          <p:nvPr/>
        </p:nvSpPr>
        <p:spPr>
          <a:xfrm>
            <a:off x="6915101" y="435585"/>
            <a:ext cx="700331" cy="736727"/>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1600" b="1" dirty="0">
                <a:solidFill>
                  <a:srgbClr val="C00000"/>
                </a:solidFill>
                <a:latin typeface="微软雅黑" pitchFamily="34" charset="-122"/>
                <a:ea typeface="微软雅黑" pitchFamily="34" charset="-122"/>
              </a:rPr>
              <a:t>手机信息</a:t>
            </a:r>
            <a:r>
              <a:rPr lang="en-US" altLang="zh-CN" sz="1600" b="1" dirty="0">
                <a:solidFill>
                  <a:srgbClr val="C00000"/>
                </a:solidFill>
                <a:latin typeface="微软雅黑" pitchFamily="34" charset="-122"/>
                <a:ea typeface="微软雅黑" pitchFamily="34" charset="-122"/>
              </a:rPr>
              <a:t>APP</a:t>
            </a:r>
            <a:endParaRPr kumimoji="0" lang="zh-CN" altLang="en-US" sz="16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endParaRPr>
          </a:p>
        </p:txBody>
      </p:sp>
      <p:sp>
        <p:nvSpPr>
          <p:cNvPr id="71" name="上下箭头 51"/>
          <p:cNvSpPr/>
          <p:nvPr/>
        </p:nvSpPr>
        <p:spPr>
          <a:xfrm>
            <a:off x="1566080" y="1443696"/>
            <a:ext cx="303420" cy="7455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827584" y="1602222"/>
            <a:ext cx="801823"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评价模型</a:t>
            </a:r>
          </a:p>
        </p:txBody>
      </p:sp>
      <p:sp>
        <p:nvSpPr>
          <p:cNvPr id="75" name="上下箭头 51"/>
          <p:cNvSpPr/>
          <p:nvPr/>
        </p:nvSpPr>
        <p:spPr>
          <a:xfrm>
            <a:off x="1579893" y="538873"/>
            <a:ext cx="303420" cy="74550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812009" y="666058"/>
            <a:ext cx="801823" cy="276999"/>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应用平台</a:t>
            </a:r>
          </a:p>
        </p:txBody>
      </p:sp>
    </p:spTree>
    <p:extLst>
      <p:ext uri="{BB962C8B-B14F-4D97-AF65-F5344CB8AC3E}">
        <p14:creationId xmlns:p14="http://schemas.microsoft.com/office/powerpoint/2010/main" val="16657364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40084" y="186110"/>
            <a:ext cx="8308380" cy="2761247"/>
          </a:xfrm>
          <a:prstGeom prst="rect">
            <a:avLst/>
          </a:prstGeom>
          <a:noFill/>
          <a:ln w="9525">
            <a:noFill/>
          </a:ln>
        </p:spPr>
      </p:pic>
      <p:sp>
        <p:nvSpPr>
          <p:cNvPr id="23555" name="Rectangle 4"/>
          <p:cNvSpPr/>
          <p:nvPr/>
        </p:nvSpPr>
        <p:spPr>
          <a:xfrm>
            <a:off x="691432" y="4079245"/>
            <a:ext cx="4865638" cy="646331"/>
          </a:xfrm>
          <a:prstGeom prst="rect">
            <a:avLst/>
          </a:prstGeom>
          <a:noFill/>
          <a:ln w="9525">
            <a:noFill/>
          </a:ln>
        </p:spPr>
        <p:txBody>
          <a:bodyPr wrap="square">
            <a:spAutoFit/>
          </a:bodyPr>
          <a:lstStyle/>
          <a:p>
            <a:pPr lvl="0" eaLnBrk="1" hangingPunct="1">
              <a:spcBef>
                <a:spcPct val="50000"/>
              </a:spcBef>
            </a:pPr>
            <a:r>
              <a:rPr lang="zh-CN" altLang="en-US" sz="3600" dirty="0">
                <a:latin typeface="+mj-ea"/>
                <a:ea typeface="+mj-ea"/>
              </a:rPr>
              <a:t>应用服务平台技术框架</a:t>
            </a:r>
          </a:p>
        </p:txBody>
      </p:sp>
      <p:pic>
        <p:nvPicPr>
          <p:cNvPr id="10" name="图片 9"/>
          <p:cNvPicPr>
            <a:picLocks noChangeAspect="1"/>
          </p:cNvPicPr>
          <p:nvPr/>
        </p:nvPicPr>
        <p:blipFill>
          <a:blip r:embed="rId4"/>
          <a:stretch>
            <a:fillRect/>
          </a:stretch>
        </p:blipFill>
        <p:spPr>
          <a:xfrm>
            <a:off x="191345" y="2673901"/>
            <a:ext cx="1823008" cy="898020"/>
          </a:xfrm>
          <a:prstGeom prst="rect">
            <a:avLst/>
          </a:prstGeom>
        </p:spPr>
      </p:pic>
      <p:pic>
        <p:nvPicPr>
          <p:cNvPr id="7" name="图片 6"/>
          <p:cNvPicPr>
            <a:picLocks noChangeAspect="1"/>
          </p:cNvPicPr>
          <p:nvPr/>
        </p:nvPicPr>
        <p:blipFill>
          <a:blip r:embed="rId5"/>
          <a:stretch>
            <a:fillRect/>
          </a:stretch>
        </p:blipFill>
        <p:spPr>
          <a:xfrm>
            <a:off x="191343" y="3275775"/>
            <a:ext cx="1808656" cy="805131"/>
          </a:xfrm>
          <a:prstGeom prst="rect">
            <a:avLst/>
          </a:prstGeom>
        </p:spPr>
      </p:pic>
      <p:pic>
        <p:nvPicPr>
          <p:cNvPr id="8" name="图片 7"/>
          <p:cNvPicPr>
            <a:picLocks noChangeAspect="1"/>
          </p:cNvPicPr>
          <p:nvPr/>
        </p:nvPicPr>
        <p:blipFill>
          <a:blip r:embed="rId6"/>
          <a:stretch>
            <a:fillRect/>
          </a:stretch>
        </p:blipFill>
        <p:spPr>
          <a:xfrm>
            <a:off x="2200953" y="2673902"/>
            <a:ext cx="1643680" cy="794318"/>
          </a:xfrm>
          <a:prstGeom prst="rect">
            <a:avLst/>
          </a:prstGeom>
        </p:spPr>
      </p:pic>
      <p:pic>
        <p:nvPicPr>
          <p:cNvPr id="12" name="图片 11"/>
          <p:cNvPicPr>
            <a:picLocks noChangeAspect="1"/>
          </p:cNvPicPr>
          <p:nvPr/>
        </p:nvPicPr>
        <p:blipFill>
          <a:blip r:embed="rId7"/>
          <a:stretch>
            <a:fillRect/>
          </a:stretch>
        </p:blipFill>
        <p:spPr>
          <a:xfrm>
            <a:off x="2200953" y="3311345"/>
            <a:ext cx="1643680" cy="805131"/>
          </a:xfrm>
          <a:prstGeom prst="rect">
            <a:avLst/>
          </a:prstGeom>
        </p:spPr>
      </p:pic>
      <p:pic>
        <p:nvPicPr>
          <p:cNvPr id="14" name="图片 13"/>
          <p:cNvPicPr>
            <a:picLocks noChangeAspect="1"/>
          </p:cNvPicPr>
          <p:nvPr/>
        </p:nvPicPr>
        <p:blipFill>
          <a:blip r:embed="rId8"/>
          <a:stretch>
            <a:fillRect/>
          </a:stretch>
        </p:blipFill>
        <p:spPr>
          <a:xfrm>
            <a:off x="4030914" y="2673902"/>
            <a:ext cx="1512659" cy="680482"/>
          </a:xfrm>
          <a:prstGeom prst="rect">
            <a:avLst/>
          </a:prstGeom>
        </p:spPr>
      </p:pic>
      <p:pic>
        <p:nvPicPr>
          <p:cNvPr id="11" name="图片 10"/>
          <p:cNvPicPr>
            <a:picLocks noChangeAspect="1"/>
          </p:cNvPicPr>
          <p:nvPr/>
        </p:nvPicPr>
        <p:blipFill>
          <a:blip r:embed="rId9"/>
          <a:stretch>
            <a:fillRect/>
          </a:stretch>
        </p:blipFill>
        <p:spPr>
          <a:xfrm>
            <a:off x="4037023" y="3311344"/>
            <a:ext cx="1507081" cy="772653"/>
          </a:xfrm>
          <a:prstGeom prst="rect">
            <a:avLst/>
          </a:prstGeom>
        </p:spPr>
      </p:pic>
      <p:pic>
        <p:nvPicPr>
          <p:cNvPr id="16" name="图片 15"/>
          <p:cNvPicPr>
            <a:picLocks noChangeAspect="1"/>
          </p:cNvPicPr>
          <p:nvPr/>
        </p:nvPicPr>
        <p:blipFill>
          <a:blip r:embed="rId10"/>
          <a:stretch>
            <a:fillRect/>
          </a:stretch>
        </p:blipFill>
        <p:spPr>
          <a:xfrm>
            <a:off x="5720505" y="2671482"/>
            <a:ext cx="1482158" cy="746792"/>
          </a:xfrm>
          <a:prstGeom prst="rect">
            <a:avLst/>
          </a:prstGeom>
        </p:spPr>
      </p:pic>
      <p:pic>
        <p:nvPicPr>
          <p:cNvPr id="17" name="图片 16"/>
          <p:cNvPicPr>
            <a:picLocks noChangeAspect="1"/>
          </p:cNvPicPr>
          <p:nvPr/>
        </p:nvPicPr>
        <p:blipFill>
          <a:blip r:embed="rId11"/>
          <a:stretch>
            <a:fillRect/>
          </a:stretch>
        </p:blipFill>
        <p:spPr>
          <a:xfrm>
            <a:off x="5724825" y="2906787"/>
            <a:ext cx="1371233" cy="1235483"/>
          </a:xfrm>
          <a:prstGeom prst="rect">
            <a:avLst/>
          </a:prstGeom>
          <a:noFill/>
          <a:ln w="9525">
            <a:noFill/>
          </a:ln>
        </p:spPr>
      </p:pic>
      <p:pic>
        <p:nvPicPr>
          <p:cNvPr id="18" name="图片 17"/>
          <p:cNvPicPr>
            <a:picLocks noChangeAspect="1"/>
          </p:cNvPicPr>
          <p:nvPr/>
        </p:nvPicPr>
        <p:blipFill>
          <a:blip r:embed="rId12"/>
          <a:stretch>
            <a:fillRect/>
          </a:stretch>
        </p:blipFill>
        <p:spPr>
          <a:xfrm>
            <a:off x="5728718" y="3108879"/>
            <a:ext cx="1117702" cy="1461631"/>
          </a:xfrm>
          <a:prstGeom prst="rect">
            <a:avLst/>
          </a:prstGeom>
          <a:noFill/>
          <a:ln w="9525">
            <a:noFill/>
          </a:ln>
        </p:spPr>
      </p:pic>
      <p:pic>
        <p:nvPicPr>
          <p:cNvPr id="19" name="Picture 2"/>
          <p:cNvPicPr/>
          <p:nvPr/>
        </p:nvPicPr>
        <p:blipFill>
          <a:blip r:embed="rId13"/>
          <a:stretch>
            <a:fillRect/>
          </a:stretch>
        </p:blipFill>
        <p:spPr>
          <a:xfrm>
            <a:off x="7376688" y="2671481"/>
            <a:ext cx="1671224" cy="682691"/>
          </a:xfrm>
          <a:prstGeom prst="rect">
            <a:avLst/>
          </a:prstGeom>
          <a:noFill/>
          <a:ln w="9525">
            <a:noFill/>
          </a:ln>
        </p:spPr>
      </p:pic>
      <p:pic>
        <p:nvPicPr>
          <p:cNvPr id="20" name="Picture 11"/>
          <p:cNvPicPr>
            <a:picLocks noChangeAspect="1"/>
          </p:cNvPicPr>
          <p:nvPr/>
        </p:nvPicPr>
        <p:blipFill>
          <a:blip r:embed="rId14"/>
          <a:stretch>
            <a:fillRect/>
          </a:stretch>
        </p:blipFill>
        <p:spPr>
          <a:xfrm>
            <a:off x="7406967" y="2906787"/>
            <a:ext cx="1449001" cy="1715820"/>
          </a:xfrm>
          <a:prstGeom prst="rect">
            <a:avLst/>
          </a:prstGeom>
          <a:noFill/>
          <a:ln w="9525">
            <a:noFill/>
          </a:ln>
        </p:spPr>
      </p:pic>
    </p:spTree>
    <p:extLst>
      <p:ext uri="{BB962C8B-B14F-4D97-AF65-F5344CB8AC3E}">
        <p14:creationId xmlns:p14="http://schemas.microsoft.com/office/powerpoint/2010/main" val="128427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Box 81"/>
          <p:cNvSpPr txBox="1"/>
          <p:nvPr/>
        </p:nvSpPr>
        <p:spPr>
          <a:xfrm>
            <a:off x="3212195" y="3520330"/>
            <a:ext cx="2723823" cy="369332"/>
          </a:xfrm>
          <a:prstGeom prst="rect">
            <a:avLst/>
          </a:prstGeom>
          <a:noFill/>
          <a:ln w="9525">
            <a:noFill/>
          </a:ln>
        </p:spPr>
        <p:txBody>
          <a:bodyPr wrap="none">
            <a:spAutoFit/>
          </a:bodyPr>
          <a:lstStyle/>
          <a:p>
            <a:pPr lvl="0" algn="ctr" eaLnBrk="1" hangingPunct="1"/>
            <a:r>
              <a:rPr lang="zh-CN" altLang="en-US" dirty="0">
                <a:latin typeface="微软雅黑" pitchFamily="34" charset="-122"/>
                <a:ea typeface="微软雅黑" pitchFamily="34" charset="-122"/>
              </a:rPr>
              <a:t>数据管理平台功能架构图</a:t>
            </a:r>
          </a:p>
        </p:txBody>
      </p:sp>
      <p:pic>
        <p:nvPicPr>
          <p:cNvPr id="26628" name="图片 1"/>
          <p:cNvPicPr>
            <a:picLocks noChangeAspect="1"/>
          </p:cNvPicPr>
          <p:nvPr/>
        </p:nvPicPr>
        <p:blipFill>
          <a:blip r:embed="rId2"/>
          <a:stretch>
            <a:fillRect/>
          </a:stretch>
        </p:blipFill>
        <p:spPr>
          <a:xfrm>
            <a:off x="903808" y="267494"/>
            <a:ext cx="7340600" cy="3239691"/>
          </a:xfrm>
          <a:prstGeom prst="rect">
            <a:avLst/>
          </a:prstGeom>
          <a:noFill/>
          <a:ln w="9525">
            <a:noFill/>
          </a:ln>
        </p:spPr>
      </p:pic>
      <p:sp>
        <p:nvSpPr>
          <p:cNvPr id="23555" name="Rectangle 4"/>
          <p:cNvSpPr/>
          <p:nvPr/>
        </p:nvSpPr>
        <p:spPr>
          <a:xfrm>
            <a:off x="532261" y="4078576"/>
            <a:ext cx="4991735" cy="646331"/>
          </a:xfrm>
          <a:prstGeom prst="rect">
            <a:avLst/>
          </a:prstGeom>
          <a:noFill/>
          <a:ln w="9525">
            <a:noFill/>
          </a:ln>
        </p:spPr>
        <p:txBody>
          <a:bodyPr wrap="square">
            <a:spAutoFit/>
          </a:bodyPr>
          <a:lstStyle/>
          <a:p>
            <a:pPr lvl="0" eaLnBrk="1" hangingPunct="1">
              <a:spcBef>
                <a:spcPct val="50000"/>
              </a:spcBef>
            </a:pPr>
            <a:r>
              <a:rPr lang="zh-CN" altLang="en-US" sz="3600" dirty="0">
                <a:solidFill>
                  <a:schemeClr val="tx1">
                    <a:lumMod val="85000"/>
                    <a:lumOff val="15000"/>
                  </a:schemeClr>
                </a:solidFill>
                <a:latin typeface="+mj-lt"/>
                <a:ea typeface="+mj-ea"/>
                <a:cs typeface="+mj-cs"/>
              </a:rPr>
              <a:t>应用服务平台技术框架</a:t>
            </a:r>
          </a:p>
        </p:txBody>
      </p:sp>
      <p:pic>
        <p:nvPicPr>
          <p:cNvPr id="5" name="图片 4"/>
          <p:cNvPicPr>
            <a:picLocks noChangeAspect="1"/>
          </p:cNvPicPr>
          <p:nvPr/>
        </p:nvPicPr>
        <p:blipFill>
          <a:blip r:embed="rId3"/>
          <a:stretch>
            <a:fillRect/>
          </a:stretch>
        </p:blipFill>
        <p:spPr>
          <a:xfrm>
            <a:off x="718592" y="353691"/>
            <a:ext cx="7560840" cy="3568589"/>
          </a:xfrm>
          <a:prstGeom prst="rect">
            <a:avLst/>
          </a:prstGeom>
        </p:spPr>
      </p:pic>
    </p:spTree>
    <p:extLst>
      <p:ext uri="{BB962C8B-B14F-4D97-AF65-F5344CB8AC3E}">
        <p14:creationId xmlns:p14="http://schemas.microsoft.com/office/powerpoint/2010/main" val="226381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04" y="195486"/>
            <a:ext cx="8880474" cy="2899874"/>
          </a:xfrm>
          <a:prstGeom prst="rect">
            <a:avLst/>
          </a:prstGeom>
        </p:spPr>
      </p:pic>
      <p:sp>
        <p:nvSpPr>
          <p:cNvPr id="27651" name="TextBox 81"/>
          <p:cNvSpPr txBox="1"/>
          <p:nvPr/>
        </p:nvSpPr>
        <p:spPr>
          <a:xfrm>
            <a:off x="3419872" y="3147814"/>
            <a:ext cx="2723823" cy="369332"/>
          </a:xfrm>
          <a:prstGeom prst="rect">
            <a:avLst/>
          </a:prstGeom>
          <a:noFill/>
          <a:ln w="9525">
            <a:noFill/>
          </a:ln>
        </p:spPr>
        <p:txBody>
          <a:bodyPr wrap="none">
            <a:spAutoFit/>
          </a:bodyPr>
          <a:lstStyle/>
          <a:p>
            <a:pPr lvl="0" algn="ctr" eaLnBrk="1" hangingPunct="1"/>
            <a:r>
              <a:rPr lang="zh-CN" altLang="en-US" dirty="0">
                <a:latin typeface="微软雅黑" pitchFamily="34" charset="-122"/>
                <a:ea typeface="微软雅黑" pitchFamily="34" charset="-122"/>
              </a:rPr>
              <a:t>数据应用平台功能架构图</a:t>
            </a:r>
          </a:p>
        </p:txBody>
      </p:sp>
      <p:sp>
        <p:nvSpPr>
          <p:cNvPr id="23555" name="Rectangle 4"/>
          <p:cNvSpPr/>
          <p:nvPr/>
        </p:nvSpPr>
        <p:spPr>
          <a:xfrm>
            <a:off x="660385" y="4083918"/>
            <a:ext cx="4991735" cy="646331"/>
          </a:xfrm>
          <a:prstGeom prst="rect">
            <a:avLst/>
          </a:prstGeom>
          <a:noFill/>
          <a:ln w="9525">
            <a:noFill/>
          </a:ln>
        </p:spPr>
        <p:txBody>
          <a:bodyPr wrap="square">
            <a:spAutoFit/>
          </a:bodyPr>
          <a:lstStyle/>
          <a:p>
            <a:pPr lvl="0" eaLnBrk="1" hangingPunct="1">
              <a:spcBef>
                <a:spcPct val="50000"/>
              </a:spcBef>
            </a:pPr>
            <a:r>
              <a:rPr lang="zh-CN" altLang="en-US" sz="3600" dirty="0">
                <a:latin typeface="+mj-ea"/>
                <a:ea typeface="+mj-ea"/>
              </a:rPr>
              <a:t>应用服务平台技术框架</a:t>
            </a:r>
          </a:p>
        </p:txBody>
      </p:sp>
      <p:pic>
        <p:nvPicPr>
          <p:cNvPr id="5" name="图片 4"/>
          <p:cNvPicPr>
            <a:picLocks noChangeAspect="1"/>
          </p:cNvPicPr>
          <p:nvPr/>
        </p:nvPicPr>
        <p:blipFill>
          <a:blip r:embed="rId3"/>
          <a:stretch>
            <a:fillRect/>
          </a:stretch>
        </p:blipFill>
        <p:spPr>
          <a:xfrm>
            <a:off x="52271" y="195486"/>
            <a:ext cx="8990940" cy="3793052"/>
          </a:xfrm>
          <a:prstGeom prst="rect">
            <a:avLst/>
          </a:prstGeom>
        </p:spPr>
      </p:pic>
    </p:spTree>
    <p:extLst>
      <p:ext uri="{BB962C8B-B14F-4D97-AF65-F5344CB8AC3E}">
        <p14:creationId xmlns:p14="http://schemas.microsoft.com/office/powerpoint/2010/main" val="152658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Box 81"/>
          <p:cNvSpPr txBox="1"/>
          <p:nvPr/>
        </p:nvSpPr>
        <p:spPr>
          <a:xfrm>
            <a:off x="3347864" y="3723878"/>
            <a:ext cx="2723823" cy="369332"/>
          </a:xfrm>
          <a:prstGeom prst="rect">
            <a:avLst/>
          </a:prstGeom>
          <a:noFill/>
          <a:ln w="9525">
            <a:noFill/>
          </a:ln>
        </p:spPr>
        <p:txBody>
          <a:bodyPr wrap="none">
            <a:spAutoFit/>
          </a:bodyPr>
          <a:lstStyle/>
          <a:p>
            <a:pPr lvl="0" eaLnBrk="1" hangingPunct="1"/>
            <a:r>
              <a:rPr lang="zh-CN" altLang="en-US" dirty="0">
                <a:latin typeface="微软雅黑" pitchFamily="34" charset="-122"/>
                <a:ea typeface="微软雅黑" pitchFamily="34" charset="-122"/>
              </a:rPr>
              <a:t>运行监控平台功能架构图</a:t>
            </a:r>
          </a:p>
        </p:txBody>
      </p:sp>
      <p:pic>
        <p:nvPicPr>
          <p:cNvPr id="28676" name="图片 1"/>
          <p:cNvPicPr>
            <a:picLocks noChangeAspect="1"/>
          </p:cNvPicPr>
          <p:nvPr/>
        </p:nvPicPr>
        <p:blipFill>
          <a:blip r:embed="rId2"/>
          <a:stretch>
            <a:fillRect/>
          </a:stretch>
        </p:blipFill>
        <p:spPr>
          <a:xfrm>
            <a:off x="2722398" y="339502"/>
            <a:ext cx="3854450" cy="3411141"/>
          </a:xfrm>
          <a:prstGeom prst="rect">
            <a:avLst/>
          </a:prstGeom>
          <a:noFill/>
          <a:ln w="9525">
            <a:noFill/>
          </a:ln>
        </p:spPr>
      </p:pic>
      <p:sp>
        <p:nvSpPr>
          <p:cNvPr id="23555" name="Rectangle 4"/>
          <p:cNvSpPr/>
          <p:nvPr/>
        </p:nvSpPr>
        <p:spPr>
          <a:xfrm>
            <a:off x="660385" y="4085659"/>
            <a:ext cx="4991735" cy="646331"/>
          </a:xfrm>
          <a:prstGeom prst="rect">
            <a:avLst/>
          </a:prstGeom>
          <a:noFill/>
          <a:ln w="9525">
            <a:noFill/>
          </a:ln>
        </p:spPr>
        <p:txBody>
          <a:bodyPr wrap="square">
            <a:spAutoFit/>
          </a:bodyPr>
          <a:lstStyle/>
          <a:p>
            <a:pPr lvl="0" eaLnBrk="1" hangingPunct="1">
              <a:spcBef>
                <a:spcPct val="50000"/>
              </a:spcBef>
            </a:pPr>
            <a:r>
              <a:rPr lang="zh-CN" altLang="en-US" sz="3600" dirty="0">
                <a:latin typeface="+mj-ea"/>
                <a:ea typeface="+mj-ea"/>
              </a:rPr>
              <a:t>应用服务平台技术框架</a:t>
            </a:r>
          </a:p>
        </p:txBody>
      </p:sp>
      <p:pic>
        <p:nvPicPr>
          <p:cNvPr id="5" name="图片 4"/>
          <p:cNvPicPr>
            <a:picLocks noChangeAspect="1"/>
          </p:cNvPicPr>
          <p:nvPr/>
        </p:nvPicPr>
        <p:blipFill>
          <a:blip r:embed="rId3"/>
          <a:stretch>
            <a:fillRect/>
          </a:stretch>
        </p:blipFill>
        <p:spPr>
          <a:xfrm>
            <a:off x="251520" y="195486"/>
            <a:ext cx="8636021" cy="3961438"/>
          </a:xfrm>
          <a:prstGeom prst="rect">
            <a:avLst/>
          </a:prstGeom>
        </p:spPr>
      </p:pic>
    </p:spTree>
    <p:extLst>
      <p:ext uri="{BB962C8B-B14F-4D97-AF65-F5344CB8AC3E}">
        <p14:creationId xmlns:p14="http://schemas.microsoft.com/office/powerpoint/2010/main" val="278564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extBox 81"/>
          <p:cNvSpPr txBox="1"/>
          <p:nvPr/>
        </p:nvSpPr>
        <p:spPr>
          <a:xfrm>
            <a:off x="3179435" y="3269267"/>
            <a:ext cx="2723823" cy="369332"/>
          </a:xfrm>
          <a:prstGeom prst="rect">
            <a:avLst/>
          </a:prstGeom>
          <a:noFill/>
          <a:ln w="9525">
            <a:noFill/>
          </a:ln>
        </p:spPr>
        <p:txBody>
          <a:bodyPr wrap="none">
            <a:spAutoFit/>
          </a:bodyPr>
          <a:lstStyle/>
          <a:p>
            <a:pPr lvl="0" eaLnBrk="1" hangingPunct="1"/>
            <a:r>
              <a:rPr lang="zh-CN" altLang="en-US" dirty="0">
                <a:latin typeface="微软雅黑" pitchFamily="34" charset="-122"/>
                <a:ea typeface="微软雅黑" pitchFamily="34" charset="-122"/>
              </a:rPr>
              <a:t>信息发布平台功能架构图</a:t>
            </a:r>
          </a:p>
        </p:txBody>
      </p:sp>
      <p:pic>
        <p:nvPicPr>
          <p:cNvPr id="29700" name="图片 2"/>
          <p:cNvPicPr>
            <a:picLocks noChangeAspect="1"/>
          </p:cNvPicPr>
          <p:nvPr/>
        </p:nvPicPr>
        <p:blipFill>
          <a:blip r:embed="rId2"/>
          <a:stretch>
            <a:fillRect/>
          </a:stretch>
        </p:blipFill>
        <p:spPr>
          <a:xfrm>
            <a:off x="124410" y="280789"/>
            <a:ext cx="8985250" cy="2867025"/>
          </a:xfrm>
          <a:prstGeom prst="rect">
            <a:avLst/>
          </a:prstGeom>
          <a:noFill/>
          <a:ln w="9525">
            <a:noFill/>
          </a:ln>
        </p:spPr>
      </p:pic>
      <p:sp>
        <p:nvSpPr>
          <p:cNvPr id="23555" name="Rectangle 4"/>
          <p:cNvSpPr/>
          <p:nvPr/>
        </p:nvSpPr>
        <p:spPr>
          <a:xfrm>
            <a:off x="683568" y="4083918"/>
            <a:ext cx="4991735" cy="646331"/>
          </a:xfrm>
          <a:prstGeom prst="rect">
            <a:avLst/>
          </a:prstGeom>
          <a:noFill/>
          <a:ln w="9525">
            <a:noFill/>
          </a:ln>
        </p:spPr>
        <p:txBody>
          <a:bodyPr wrap="square">
            <a:spAutoFit/>
          </a:bodyPr>
          <a:lstStyle/>
          <a:p>
            <a:pPr lvl="0" eaLnBrk="1" hangingPunct="1">
              <a:spcBef>
                <a:spcPct val="50000"/>
              </a:spcBef>
            </a:pPr>
            <a:r>
              <a:rPr lang="zh-CN" altLang="en-US" sz="3600" dirty="0">
                <a:latin typeface="+mj-ea"/>
                <a:ea typeface="+mj-ea"/>
              </a:rPr>
              <a:t>应用服务平台技术框架</a:t>
            </a:r>
          </a:p>
        </p:txBody>
      </p:sp>
      <p:pic>
        <p:nvPicPr>
          <p:cNvPr id="5" name="图片 4"/>
          <p:cNvPicPr>
            <a:picLocks noChangeAspect="1"/>
          </p:cNvPicPr>
          <p:nvPr/>
        </p:nvPicPr>
        <p:blipFill>
          <a:blip r:embed="rId3"/>
          <a:stretch>
            <a:fillRect/>
          </a:stretch>
        </p:blipFill>
        <p:spPr>
          <a:xfrm>
            <a:off x="35496" y="51470"/>
            <a:ext cx="9068248" cy="4032448"/>
          </a:xfrm>
          <a:prstGeom prst="rect">
            <a:avLst/>
          </a:prstGeom>
        </p:spPr>
      </p:pic>
      <p:pic>
        <p:nvPicPr>
          <p:cNvPr id="6" name="图片 5"/>
          <p:cNvPicPr>
            <a:picLocks noChangeAspect="1"/>
          </p:cNvPicPr>
          <p:nvPr/>
        </p:nvPicPr>
        <p:blipFill>
          <a:blip r:embed="rId4"/>
          <a:stretch>
            <a:fillRect/>
          </a:stretch>
        </p:blipFill>
        <p:spPr>
          <a:xfrm>
            <a:off x="395536" y="0"/>
            <a:ext cx="4580803" cy="4127309"/>
          </a:xfrm>
          <a:prstGeom prst="rect">
            <a:avLst/>
          </a:prstGeom>
          <a:noFill/>
          <a:ln w="9525">
            <a:noFill/>
          </a:ln>
        </p:spPr>
      </p:pic>
      <p:pic>
        <p:nvPicPr>
          <p:cNvPr id="7" name="图片 6"/>
          <p:cNvPicPr>
            <a:picLocks noChangeAspect="1"/>
          </p:cNvPicPr>
          <p:nvPr/>
        </p:nvPicPr>
        <p:blipFill>
          <a:blip r:embed="rId5"/>
          <a:stretch>
            <a:fillRect/>
          </a:stretch>
        </p:blipFill>
        <p:spPr>
          <a:xfrm>
            <a:off x="5610340" y="-41298"/>
            <a:ext cx="3187714" cy="4168607"/>
          </a:xfrm>
          <a:prstGeom prst="rect">
            <a:avLst/>
          </a:prstGeom>
          <a:noFill/>
          <a:ln w="9525">
            <a:noFill/>
          </a:ln>
        </p:spPr>
      </p:pic>
    </p:spTree>
    <p:extLst>
      <p:ext uri="{BB962C8B-B14F-4D97-AF65-F5344CB8AC3E}">
        <p14:creationId xmlns:p14="http://schemas.microsoft.com/office/powerpoint/2010/main" val="306893832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1"/>
          <p:cNvGrpSpPr/>
          <p:nvPr/>
        </p:nvGrpSpPr>
        <p:grpSpPr>
          <a:xfrm>
            <a:off x="1028130" y="1429592"/>
            <a:ext cx="7143750" cy="642938"/>
            <a:chOff x="1100138" y="2139702"/>
            <a:chExt cx="7143750" cy="857250"/>
          </a:xfrm>
        </p:grpSpPr>
        <p:sp>
          <p:nvSpPr>
            <p:cNvPr id="17" name="矩形 16"/>
            <p:cNvSpPr/>
            <p:nvPr/>
          </p:nvSpPr>
          <p:spPr>
            <a:xfrm>
              <a:off x="3517142" y="2204864"/>
              <a:ext cx="4714875" cy="71437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rPr>
                <a:t>重点入海污染物监测参数、海洋环境综合状况、站房环境实时监控等</a:t>
              </a:r>
            </a:p>
          </p:txBody>
        </p:sp>
        <p:sp>
          <p:nvSpPr>
            <p:cNvPr id="16" name="矩形 15"/>
            <p:cNvSpPr/>
            <p:nvPr/>
          </p:nvSpPr>
          <p:spPr>
            <a:xfrm>
              <a:off x="1100138" y="2139702"/>
              <a:ext cx="7143750" cy="85725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endParaRPr>
            </a:p>
          </p:txBody>
        </p:sp>
        <p:sp>
          <p:nvSpPr>
            <p:cNvPr id="15" name="矩形 14"/>
            <p:cNvSpPr/>
            <p:nvPr/>
          </p:nvSpPr>
          <p:spPr>
            <a:xfrm>
              <a:off x="1164430" y="2204864"/>
              <a:ext cx="2428875" cy="71437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rPr>
                <a:t>环境实时监控</a:t>
              </a:r>
            </a:p>
          </p:txBody>
        </p:sp>
      </p:grpSp>
      <p:grpSp>
        <p:nvGrpSpPr>
          <p:cNvPr id="32771" name="组合 21"/>
          <p:cNvGrpSpPr/>
          <p:nvPr/>
        </p:nvGrpSpPr>
        <p:grpSpPr>
          <a:xfrm>
            <a:off x="849265" y="2180877"/>
            <a:ext cx="7467077" cy="642938"/>
            <a:chOff x="248142" y="1557596"/>
            <a:chExt cx="7467130" cy="857256"/>
          </a:xfrm>
        </p:grpSpPr>
        <p:sp>
          <p:nvSpPr>
            <p:cNvPr id="25" name="矩形 24"/>
            <p:cNvSpPr/>
            <p:nvPr/>
          </p:nvSpPr>
          <p:spPr>
            <a:xfrm>
              <a:off x="3000364" y="1571884"/>
              <a:ext cx="4714908" cy="71438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rPr>
                <a:t>入海污染物总量测算和时空分布、污染物扩散、排污状况综合评价及邻近海域环境质量</a:t>
              </a:r>
              <a:endParaRPr kumimoji="0" lang="en-US" altLang="zh-CN" sz="18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endParaRPr>
            </a:p>
          </p:txBody>
        </p:sp>
        <p:sp>
          <p:nvSpPr>
            <p:cNvPr id="24" name="矩形 23"/>
            <p:cNvSpPr/>
            <p:nvPr/>
          </p:nvSpPr>
          <p:spPr>
            <a:xfrm>
              <a:off x="428596" y="1557596"/>
              <a:ext cx="7143800" cy="8572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1E4649"/>
                </a:solidFill>
                <a:effectLst/>
                <a:uLnTx/>
                <a:uFillTx/>
                <a:latin typeface="黑体" pitchFamily="49" charset="-122"/>
                <a:ea typeface="黑体" pitchFamily="49" charset="-122"/>
                <a:cs typeface="+mn-cs"/>
              </a:endParaRPr>
            </a:p>
          </p:txBody>
        </p:sp>
        <p:sp>
          <p:nvSpPr>
            <p:cNvPr id="23" name="矩形 22"/>
            <p:cNvSpPr/>
            <p:nvPr/>
          </p:nvSpPr>
          <p:spPr>
            <a:xfrm>
              <a:off x="248142" y="1571884"/>
              <a:ext cx="2714644" cy="71438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rPr>
                <a:t> 信息产品制作</a:t>
              </a:r>
            </a:p>
          </p:txBody>
        </p:sp>
      </p:grpSp>
      <p:grpSp>
        <p:nvGrpSpPr>
          <p:cNvPr id="32774" name="组合 21"/>
          <p:cNvGrpSpPr/>
          <p:nvPr/>
        </p:nvGrpSpPr>
        <p:grpSpPr>
          <a:xfrm>
            <a:off x="755081" y="668783"/>
            <a:ext cx="7418387" cy="642938"/>
            <a:chOff x="357158" y="1560468"/>
            <a:chExt cx="7418141" cy="857256"/>
          </a:xfrm>
        </p:grpSpPr>
        <p:sp>
          <p:nvSpPr>
            <p:cNvPr id="20" name="矩形 19"/>
            <p:cNvSpPr/>
            <p:nvPr/>
          </p:nvSpPr>
          <p:spPr>
            <a:xfrm>
              <a:off x="3000364" y="1571884"/>
              <a:ext cx="4714908" cy="71438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rPr>
                <a:t>实现陆源入海污染物在线监测数据、手工监测数据等基础数据积累</a:t>
              </a:r>
              <a:endParaRPr kumimoji="0" lang="en-US" altLang="zh-CN" sz="18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endParaRPr>
            </a:p>
          </p:txBody>
        </p:sp>
        <p:sp>
          <p:nvSpPr>
            <p:cNvPr id="21" name="矩形 20"/>
            <p:cNvSpPr/>
            <p:nvPr/>
          </p:nvSpPr>
          <p:spPr>
            <a:xfrm>
              <a:off x="631499" y="1560468"/>
              <a:ext cx="7143800" cy="8572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1E4649"/>
                </a:solidFill>
                <a:effectLst/>
                <a:uLnTx/>
                <a:uFillTx/>
                <a:latin typeface="黑体" pitchFamily="49" charset="-122"/>
                <a:ea typeface="黑体" pitchFamily="49" charset="-122"/>
                <a:cs typeface="+mn-cs"/>
              </a:endParaRPr>
            </a:p>
          </p:txBody>
        </p:sp>
        <p:sp>
          <p:nvSpPr>
            <p:cNvPr id="22" name="矩形 21"/>
            <p:cNvSpPr/>
            <p:nvPr/>
          </p:nvSpPr>
          <p:spPr>
            <a:xfrm>
              <a:off x="357158" y="1571884"/>
              <a:ext cx="2714644" cy="71438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rPr>
                <a:t> 基础数据积累</a:t>
              </a:r>
            </a:p>
          </p:txBody>
        </p:sp>
      </p:grpSp>
      <p:grpSp>
        <p:nvGrpSpPr>
          <p:cNvPr id="32775" name="组合 21"/>
          <p:cNvGrpSpPr/>
          <p:nvPr/>
        </p:nvGrpSpPr>
        <p:grpSpPr>
          <a:xfrm>
            <a:off x="921272" y="2936924"/>
            <a:ext cx="7264896" cy="642938"/>
            <a:chOff x="450325" y="1479201"/>
            <a:chExt cx="7264947" cy="857256"/>
          </a:xfrm>
        </p:grpSpPr>
        <p:sp>
          <p:nvSpPr>
            <p:cNvPr id="33" name="矩形 32"/>
            <p:cNvSpPr/>
            <p:nvPr/>
          </p:nvSpPr>
          <p:spPr>
            <a:xfrm>
              <a:off x="3000364" y="1570296"/>
              <a:ext cx="4714908" cy="71438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rPr>
                <a:t>互联网站、移动终端、手机短信、平面媒体、数据共享等</a:t>
              </a:r>
              <a:endParaRPr kumimoji="0" lang="en-US" altLang="zh-CN" sz="18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endParaRPr>
            </a:p>
          </p:txBody>
        </p:sp>
        <p:sp>
          <p:nvSpPr>
            <p:cNvPr id="34" name="矩形 33"/>
            <p:cNvSpPr/>
            <p:nvPr/>
          </p:nvSpPr>
          <p:spPr>
            <a:xfrm>
              <a:off x="541984" y="1479201"/>
              <a:ext cx="7143800" cy="857256"/>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1E4649"/>
                </a:solidFill>
                <a:effectLst/>
                <a:uLnTx/>
                <a:uFillTx/>
                <a:latin typeface="黑体" pitchFamily="49" charset="-122"/>
                <a:ea typeface="黑体" pitchFamily="49" charset="-122"/>
                <a:cs typeface="+mn-cs"/>
              </a:endParaRPr>
            </a:p>
          </p:txBody>
        </p:sp>
        <p:sp>
          <p:nvSpPr>
            <p:cNvPr id="35" name="矩形 34"/>
            <p:cNvSpPr/>
            <p:nvPr/>
          </p:nvSpPr>
          <p:spPr>
            <a:xfrm>
              <a:off x="450325" y="1570296"/>
              <a:ext cx="2714644" cy="71438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rgbClr val="1E4649"/>
                  </a:solidFill>
                  <a:effectLst/>
                  <a:uLnTx/>
                  <a:uFillTx/>
                  <a:latin typeface="黑体" pitchFamily="49" charset="-122"/>
                  <a:ea typeface="黑体" pitchFamily="49" charset="-122"/>
                  <a:cs typeface="+mn-cs"/>
                </a:rPr>
                <a:t>信息产品服务</a:t>
              </a:r>
            </a:p>
          </p:txBody>
        </p:sp>
      </p:grpSp>
      <p:sp>
        <p:nvSpPr>
          <p:cNvPr id="23555" name="Rectangle 4"/>
          <p:cNvSpPr/>
          <p:nvPr/>
        </p:nvSpPr>
        <p:spPr>
          <a:xfrm>
            <a:off x="660385" y="4083918"/>
            <a:ext cx="4991735" cy="646331"/>
          </a:xfrm>
          <a:prstGeom prst="rect">
            <a:avLst/>
          </a:prstGeom>
          <a:noFill/>
          <a:ln w="9525">
            <a:noFill/>
          </a:ln>
        </p:spPr>
        <p:txBody>
          <a:bodyPr wrap="square">
            <a:spAutoFit/>
          </a:bodyPr>
          <a:lstStyle/>
          <a:p>
            <a:pPr lvl="0" eaLnBrk="1" hangingPunct="1">
              <a:spcBef>
                <a:spcPct val="50000"/>
              </a:spcBef>
            </a:pPr>
            <a:r>
              <a:rPr lang="zh-CN" altLang="en-US" sz="3600" dirty="0">
                <a:latin typeface="+mj-ea"/>
                <a:ea typeface="+mj-ea"/>
              </a:rPr>
              <a:t>应用服务平台主要功能</a:t>
            </a:r>
          </a:p>
        </p:txBody>
      </p:sp>
    </p:spTree>
    <p:extLst>
      <p:ext uri="{BB962C8B-B14F-4D97-AF65-F5344CB8AC3E}">
        <p14:creationId xmlns:p14="http://schemas.microsoft.com/office/powerpoint/2010/main" val="1577529949"/>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示 12"/>
          <p:cNvGraphicFramePr/>
          <p:nvPr>
            <p:extLst>
              <p:ext uri="{D42A27DB-BD31-4B8C-83A1-F6EECF244321}">
                <p14:modId xmlns:p14="http://schemas.microsoft.com/office/powerpoint/2010/main" val="2946366528"/>
              </p:ext>
            </p:extLst>
          </p:nvPr>
        </p:nvGraphicFramePr>
        <p:xfrm>
          <a:off x="179512" y="4083918"/>
          <a:ext cx="9501222" cy="53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2"/>
          <p:cNvSpPr txBox="1">
            <a:spLocks noChangeArrowheads="1"/>
          </p:cNvSpPr>
          <p:nvPr/>
        </p:nvSpPr>
        <p:spPr>
          <a:xfrm>
            <a:off x="683568" y="345104"/>
            <a:ext cx="8353425" cy="2852389"/>
          </a:xfrm>
          <a:prstGeom prst="rect">
            <a:avLst/>
          </a:prstGeom>
        </p:spPr>
        <p:txBody>
          <a:bodyPr/>
          <a:lstStyle/>
          <a:p>
            <a:pPr marL="342900" lvl="0" indent="-342900" fontAlgn="base">
              <a:lnSpc>
                <a:spcPct val="200000"/>
              </a:lnSpc>
              <a:spcBef>
                <a:spcPct val="0"/>
              </a:spcBef>
              <a:spcAft>
                <a:spcPct val="0"/>
              </a:spcAft>
              <a:buFont typeface="Wingdings" pitchFamily="2" charset="2"/>
              <a:buChar char="Ø"/>
              <a:defRPr/>
            </a:pPr>
            <a:r>
              <a:rPr lang="zh-CN" altLang="en-US" sz="2400" dirty="0">
                <a:latin typeface="微软雅黑" pitchFamily="34" charset="-122"/>
                <a:ea typeface="微软雅黑" pitchFamily="34" charset="-122"/>
              </a:rPr>
              <a:t>降低数据管理成本</a:t>
            </a:r>
            <a:endParaRPr lang="en-US" altLang="zh-CN" sz="2400" dirty="0">
              <a:latin typeface="微软雅黑" pitchFamily="34" charset="-122"/>
              <a:ea typeface="微软雅黑" pitchFamily="34" charset="-122"/>
            </a:endParaRPr>
          </a:p>
          <a:p>
            <a:pPr marL="342900" lvl="0" indent="-342900" fontAlgn="base">
              <a:lnSpc>
                <a:spcPct val="200000"/>
              </a:lnSpc>
              <a:spcBef>
                <a:spcPct val="0"/>
              </a:spcBef>
              <a:spcAft>
                <a:spcPct val="0"/>
              </a:spcAft>
              <a:buFont typeface="Wingdings" pitchFamily="2" charset="2"/>
              <a:buChar char="Ø"/>
              <a:defRPr/>
            </a:pPr>
            <a:r>
              <a:rPr lang="zh-CN" altLang="en-US" sz="2400" dirty="0">
                <a:latin typeface="微软雅黑" pitchFamily="34" charset="-122"/>
                <a:ea typeface="微软雅黑" pitchFamily="34" charset="-122"/>
              </a:rPr>
              <a:t>保证数据完整性</a:t>
            </a:r>
            <a:endParaRPr lang="en-US" altLang="zh-CN" sz="2400" dirty="0">
              <a:latin typeface="微软雅黑" pitchFamily="34" charset="-122"/>
              <a:ea typeface="微软雅黑" pitchFamily="34" charset="-122"/>
            </a:endParaRPr>
          </a:p>
          <a:p>
            <a:pPr marL="342900" lvl="0" indent="-342900" fontAlgn="base">
              <a:lnSpc>
                <a:spcPct val="200000"/>
              </a:lnSpc>
              <a:spcBef>
                <a:spcPct val="0"/>
              </a:spcBef>
              <a:spcAft>
                <a:spcPct val="0"/>
              </a:spcAft>
              <a:buFont typeface="Wingdings" pitchFamily="2" charset="2"/>
              <a:buChar char="Ø"/>
              <a:defRPr/>
            </a:pPr>
            <a:r>
              <a:rPr lang="zh-CN" altLang="en-US" sz="2400" dirty="0">
                <a:latin typeface="微软雅黑" pitchFamily="34" charset="-122"/>
                <a:ea typeface="微软雅黑" pitchFamily="34" charset="-122"/>
              </a:rPr>
              <a:t>多源数据相互补充，</a:t>
            </a:r>
            <a:r>
              <a:rPr lang="zh-CN" altLang="en-US" sz="2400" dirty="0" smtClean="0">
                <a:latin typeface="微软雅黑" pitchFamily="34" charset="-122"/>
                <a:ea typeface="微软雅黑" pitchFamily="34" charset="-122"/>
              </a:rPr>
              <a:t>掌握河流环境</a:t>
            </a:r>
            <a:r>
              <a:rPr lang="zh-CN" altLang="en-US" sz="2400" dirty="0">
                <a:latin typeface="微软雅黑" pitchFamily="34" charset="-122"/>
                <a:ea typeface="微软雅黑" pitchFamily="34" charset="-122"/>
              </a:rPr>
              <a:t>变化趋势</a:t>
            </a:r>
            <a:endParaRPr lang="en-US" altLang="zh-CN" sz="2400" dirty="0">
              <a:latin typeface="微软雅黑" pitchFamily="34" charset="-122"/>
              <a:ea typeface="微软雅黑" pitchFamily="34" charset="-122"/>
            </a:endParaRPr>
          </a:p>
          <a:p>
            <a:pPr marL="342900" lvl="0" indent="-342900" fontAlgn="base">
              <a:lnSpc>
                <a:spcPct val="200000"/>
              </a:lnSpc>
              <a:spcBef>
                <a:spcPct val="0"/>
              </a:spcBef>
              <a:spcAft>
                <a:spcPct val="0"/>
              </a:spcAft>
              <a:buFont typeface="Wingdings" pitchFamily="2" charset="2"/>
              <a:buChar char="Ø"/>
              <a:defRPr/>
            </a:pPr>
            <a:r>
              <a:rPr lang="zh-CN" altLang="en-US" sz="2400" dirty="0">
                <a:latin typeface="微软雅黑" pitchFamily="34" charset="-122"/>
                <a:ea typeface="微软雅黑" pitchFamily="34" charset="-122"/>
              </a:rPr>
              <a:t>深度数据挖掘，进行科学研究</a:t>
            </a:r>
            <a:endParaRPr lang="en-US" altLang="zh-CN" sz="2400" dirty="0">
              <a:latin typeface="微软雅黑" pitchFamily="34" charset="-122"/>
              <a:ea typeface="微软雅黑" pitchFamily="34" charset="-122"/>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en-US" altLang="zh-CN"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endParaRPr>
          </a:p>
        </p:txBody>
      </p:sp>
      <p:pic>
        <p:nvPicPr>
          <p:cNvPr id="3" name="图片 2"/>
          <p:cNvPicPr>
            <a:picLocks noChangeAspect="1"/>
          </p:cNvPicPr>
          <p:nvPr/>
        </p:nvPicPr>
        <p:blipFill>
          <a:blip r:embed="rId7"/>
          <a:stretch>
            <a:fillRect/>
          </a:stretch>
        </p:blipFill>
        <p:spPr>
          <a:xfrm>
            <a:off x="179512" y="314526"/>
            <a:ext cx="8764168" cy="3697384"/>
          </a:xfrm>
          <a:prstGeom prst="rect">
            <a:avLst/>
          </a:prstGeom>
        </p:spPr>
      </p:pic>
    </p:spTree>
    <p:extLst>
      <p:ext uri="{BB962C8B-B14F-4D97-AF65-F5344CB8AC3E}">
        <p14:creationId xmlns:p14="http://schemas.microsoft.com/office/powerpoint/2010/main" val="84294884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示 12"/>
          <p:cNvGraphicFramePr/>
          <p:nvPr>
            <p:extLst>
              <p:ext uri="{D42A27DB-BD31-4B8C-83A1-F6EECF244321}">
                <p14:modId xmlns:p14="http://schemas.microsoft.com/office/powerpoint/2010/main" val="527915988"/>
              </p:ext>
            </p:extLst>
          </p:nvPr>
        </p:nvGraphicFramePr>
        <p:xfrm>
          <a:off x="179512" y="4083918"/>
          <a:ext cx="9501222" cy="53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843" name="矩形 4"/>
          <p:cNvSpPr/>
          <p:nvPr/>
        </p:nvSpPr>
        <p:spPr>
          <a:xfrm>
            <a:off x="230727" y="51470"/>
            <a:ext cx="7941673" cy="4934684"/>
          </a:xfrm>
          <a:prstGeom prst="rect">
            <a:avLst/>
          </a:prstGeom>
          <a:noFill/>
          <a:ln w="9525">
            <a:noFill/>
          </a:ln>
        </p:spPr>
        <p:txBody>
          <a:bodyPr wrap="square">
            <a:spAutoFit/>
          </a:bodyPr>
          <a:lstStyle/>
          <a:p>
            <a:pPr lvl="0" eaLnBrk="1" hangingPunct="1">
              <a:lnSpc>
                <a:spcPts val="4000"/>
              </a:lnSpc>
              <a:buClr>
                <a:schemeClr val="accent1"/>
              </a:buClr>
              <a:buFont typeface="Wingdings" pitchFamily="2" charset="2"/>
              <a:buChar char="l"/>
            </a:pPr>
            <a:r>
              <a:rPr lang="zh-CN" altLang="en-US" sz="1600" dirty="0">
                <a:latin typeface="Adobe 黑体 Std R" pitchFamily="34" charset="-122"/>
                <a:ea typeface="Adobe 黑体 Std R" pitchFamily="34" charset="-122"/>
              </a:rPr>
              <a:t>入海污染物监测实时信息</a:t>
            </a:r>
            <a:endParaRPr lang="en-US" altLang="zh-CN" sz="1600" dirty="0">
              <a:latin typeface="Adobe 黑体 Std R" pitchFamily="34" charset="-122"/>
              <a:ea typeface="Adobe 黑体 Std R" pitchFamily="34" charset="-122"/>
            </a:endParaRPr>
          </a:p>
          <a:p>
            <a:pPr lvl="0" eaLnBrk="1" hangingPunct="1">
              <a:lnSpc>
                <a:spcPts val="4000"/>
              </a:lnSpc>
              <a:buClr>
                <a:schemeClr val="accent1"/>
              </a:buClr>
            </a:pP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水质五参数、</a:t>
            </a:r>
            <a:r>
              <a:rPr lang="en-US" altLang="zh-CN" sz="1400" dirty="0">
                <a:latin typeface="微软雅黑" pitchFamily="34" charset="-122"/>
                <a:ea typeface="微软雅黑" pitchFamily="34" charset="-122"/>
              </a:rPr>
              <a:t>COD</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TOC</a:t>
            </a:r>
            <a:r>
              <a:rPr lang="zh-CN" altLang="en-US" sz="1400" dirty="0">
                <a:latin typeface="微软雅黑" pitchFamily="34" charset="-122"/>
                <a:ea typeface="微软雅黑" pitchFamily="34" charset="-122"/>
              </a:rPr>
              <a:t>、总氮、总磷、硝氮、硫化物  、总铅、氨氮、亚硝酸盐、磷酸盐、铜、锌、六价铬。</a:t>
            </a:r>
            <a:endParaRPr lang="en-US" altLang="zh-CN" sz="1400" dirty="0">
              <a:latin typeface="微软雅黑" pitchFamily="34" charset="-122"/>
              <a:ea typeface="微软雅黑" pitchFamily="34" charset="-122"/>
            </a:endParaRPr>
          </a:p>
          <a:p>
            <a:pPr lvl="0" eaLnBrk="1" hangingPunct="1">
              <a:lnSpc>
                <a:spcPts val="4000"/>
              </a:lnSpc>
              <a:buClr>
                <a:schemeClr val="accent1"/>
              </a:buClr>
              <a:buFont typeface="Wingdings" pitchFamily="2" charset="2"/>
              <a:buChar char="l"/>
            </a:pPr>
            <a:r>
              <a:rPr lang="zh-CN" altLang="en-US" sz="1600" dirty="0">
                <a:latin typeface="Adobe 黑体 Std R" pitchFamily="34" charset="-122"/>
                <a:ea typeface="Adobe 黑体 Std R" pitchFamily="34" charset="-122"/>
              </a:rPr>
              <a:t>监控预警信息</a:t>
            </a:r>
            <a:endParaRPr lang="en-US" altLang="zh-CN" sz="1600" dirty="0">
              <a:latin typeface="Adobe 黑体 Std R" pitchFamily="34" charset="-122"/>
              <a:ea typeface="Adobe 黑体 Std R" pitchFamily="34" charset="-122"/>
            </a:endParaRPr>
          </a:p>
          <a:p>
            <a:pPr lvl="0" eaLnBrk="1" hangingPunct="1">
              <a:lnSpc>
                <a:spcPts val="4000"/>
              </a:lnSpc>
              <a:buClr>
                <a:schemeClr val="accent1"/>
              </a:buClr>
            </a:pPr>
            <a:r>
              <a:rPr lang="zh-CN" altLang="en-US" sz="1400" dirty="0">
                <a:latin typeface="微软雅黑" pitchFamily="34" charset="-122"/>
                <a:ea typeface="微软雅黑" pitchFamily="34" charset="-122"/>
              </a:rPr>
              <a:t>           重点环境参数超出预警值（</a:t>
            </a:r>
            <a:r>
              <a:rPr lang="en-US" altLang="zh-CN" sz="1400" dirty="0">
                <a:latin typeface="微软雅黑" pitchFamily="34" charset="-122"/>
                <a:ea typeface="微软雅黑" pitchFamily="34" charset="-122"/>
              </a:rPr>
              <a:t>pH</a:t>
            </a:r>
            <a:r>
              <a:rPr lang="zh-CN" altLang="en-US" sz="1400" dirty="0">
                <a:latin typeface="微软雅黑" pitchFamily="34" charset="-122"/>
                <a:ea typeface="微软雅黑" pitchFamily="34" charset="-122"/>
              </a:rPr>
              <a:t>、溶解氧、六价铬、铅等），分析仪器故障，通讯异常，站房安全预警等。</a:t>
            </a:r>
            <a:endParaRPr lang="en-US" altLang="zh-CN" sz="1400" dirty="0">
              <a:latin typeface="微软雅黑" pitchFamily="34" charset="-122"/>
              <a:ea typeface="微软雅黑" pitchFamily="34" charset="-122"/>
            </a:endParaRPr>
          </a:p>
          <a:p>
            <a:pPr lvl="0" eaLnBrk="1" hangingPunct="1">
              <a:lnSpc>
                <a:spcPts val="4000"/>
              </a:lnSpc>
              <a:buClr>
                <a:schemeClr val="accent1"/>
              </a:buClr>
              <a:buFont typeface="Wingdings" pitchFamily="2" charset="2"/>
              <a:buChar char="l"/>
            </a:pPr>
            <a:r>
              <a:rPr lang="zh-CN" altLang="en-US" sz="1600" dirty="0">
                <a:latin typeface="Adobe 黑体 Std R" pitchFamily="34" charset="-122"/>
                <a:ea typeface="Adobe 黑体 Std R" pitchFamily="34" charset="-122"/>
              </a:rPr>
              <a:t>监控预警信息发布路径</a:t>
            </a:r>
            <a:endParaRPr lang="en-US" altLang="zh-CN" sz="1600" dirty="0">
              <a:latin typeface="Adobe 黑体 Std R" pitchFamily="34" charset="-122"/>
              <a:ea typeface="Adobe 黑体 Std R" pitchFamily="34" charset="-122"/>
            </a:endParaRPr>
          </a:p>
          <a:p>
            <a:pPr lvl="0" eaLnBrk="1" hangingPunct="1">
              <a:lnSpc>
                <a:spcPts val="4000"/>
              </a:lnSpc>
              <a:buClr>
                <a:schemeClr val="accent1"/>
              </a:buClr>
            </a:pPr>
            <a:r>
              <a:rPr lang="zh-CN" altLang="en-US" sz="1600" dirty="0">
                <a:latin typeface="Adobe 黑体 Std R" pitchFamily="34" charset="-122"/>
                <a:ea typeface="Adobe 黑体 Std R" pitchFamily="34" charset="-122"/>
              </a:rPr>
              <a:t>          </a:t>
            </a:r>
            <a:r>
              <a:rPr lang="zh-CN" altLang="en-US" sz="1400" dirty="0">
                <a:latin typeface="微软雅黑" pitchFamily="34" charset="-122"/>
                <a:ea typeface="微软雅黑" pitchFamily="34" charset="-122"/>
              </a:rPr>
              <a:t>改变站房标志，屏幕下方滚动条显示信息，自动向数据应用人员发送短信</a:t>
            </a:r>
            <a:endParaRPr lang="en-US" altLang="zh-CN" sz="1400" dirty="0">
              <a:latin typeface="微软雅黑" pitchFamily="34" charset="-122"/>
              <a:ea typeface="微软雅黑" pitchFamily="34" charset="-122"/>
            </a:endParaRPr>
          </a:p>
          <a:p>
            <a:pPr lvl="0" eaLnBrk="1" hangingPunct="1">
              <a:lnSpc>
                <a:spcPct val="150000"/>
              </a:lnSpc>
              <a:buClr>
                <a:schemeClr val="accent1"/>
              </a:buClr>
            </a:pPr>
            <a:endParaRPr lang="en-US" altLang="zh-CN" sz="1600" dirty="0">
              <a:latin typeface="Arial" pitchFamily="34" charset="0"/>
              <a:ea typeface="宋体" pitchFamily="2" charset="-122"/>
            </a:endParaRPr>
          </a:p>
          <a:p>
            <a:pPr lvl="0" eaLnBrk="1" hangingPunct="1">
              <a:lnSpc>
                <a:spcPct val="150000"/>
              </a:lnSpc>
              <a:buClr>
                <a:schemeClr val="accent1"/>
              </a:buClr>
            </a:pPr>
            <a:r>
              <a:rPr lang="en-US" altLang="zh-CN" sz="1600" dirty="0">
                <a:latin typeface="Arial" pitchFamily="34" charset="0"/>
                <a:ea typeface="宋体" pitchFamily="2" charset="-122"/>
              </a:rPr>
              <a:t>       </a:t>
            </a:r>
            <a:endParaRPr lang="zh-CN" altLang="en-US" sz="1600" dirty="0">
              <a:latin typeface="Arial" pitchFamily="34" charset="0"/>
              <a:ea typeface="宋体" pitchFamily="2" charset="-122"/>
            </a:endParaRPr>
          </a:p>
        </p:txBody>
      </p:sp>
      <p:pic>
        <p:nvPicPr>
          <p:cNvPr id="4" name="图片 3"/>
          <p:cNvPicPr>
            <a:picLocks noChangeAspect="1"/>
          </p:cNvPicPr>
          <p:nvPr/>
        </p:nvPicPr>
        <p:blipFill>
          <a:blip r:embed="rId7"/>
          <a:stretch>
            <a:fillRect/>
          </a:stretch>
        </p:blipFill>
        <p:spPr>
          <a:xfrm>
            <a:off x="85530" y="234989"/>
            <a:ext cx="8961438" cy="3781425"/>
          </a:xfrm>
          <a:prstGeom prst="rect">
            <a:avLst/>
          </a:prstGeom>
          <a:noFill/>
          <a:ln w="9525">
            <a:noFill/>
          </a:ln>
        </p:spPr>
      </p:pic>
      <p:pic>
        <p:nvPicPr>
          <p:cNvPr id="6" name="Picture 3"/>
          <p:cNvPicPr>
            <a:picLocks noChangeAspect="1"/>
          </p:cNvPicPr>
          <p:nvPr/>
        </p:nvPicPr>
        <p:blipFill>
          <a:blip r:embed="rId8"/>
          <a:stretch>
            <a:fillRect/>
          </a:stretch>
        </p:blipFill>
        <p:spPr>
          <a:xfrm>
            <a:off x="74509" y="339502"/>
            <a:ext cx="8961438" cy="3781425"/>
          </a:xfrm>
          <a:prstGeom prst="rect">
            <a:avLst/>
          </a:prstGeom>
          <a:noFill/>
          <a:ln w="9525">
            <a:noFill/>
          </a:ln>
        </p:spPr>
      </p:pic>
    </p:spTree>
    <p:extLst>
      <p:ext uri="{BB962C8B-B14F-4D97-AF65-F5344CB8AC3E}">
        <p14:creationId xmlns:p14="http://schemas.microsoft.com/office/powerpoint/2010/main" val="53665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示 12"/>
          <p:cNvGraphicFramePr/>
          <p:nvPr>
            <p:extLst>
              <p:ext uri="{D42A27DB-BD31-4B8C-83A1-F6EECF244321}">
                <p14:modId xmlns:p14="http://schemas.microsoft.com/office/powerpoint/2010/main" val="3541976353"/>
              </p:ext>
            </p:extLst>
          </p:nvPr>
        </p:nvGraphicFramePr>
        <p:xfrm>
          <a:off x="323528" y="4074287"/>
          <a:ext cx="9501222" cy="53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867" name="矩形 1"/>
          <p:cNvSpPr/>
          <p:nvPr/>
        </p:nvSpPr>
        <p:spPr>
          <a:xfrm>
            <a:off x="683568" y="406496"/>
            <a:ext cx="8064896" cy="4062651"/>
          </a:xfrm>
          <a:prstGeom prst="rect">
            <a:avLst/>
          </a:prstGeom>
          <a:noFill/>
          <a:ln w="9525">
            <a:noFill/>
          </a:ln>
        </p:spPr>
        <p:txBody>
          <a:bodyPr wrap="square">
            <a:spAutoFit/>
          </a:bodyPr>
          <a:lstStyle/>
          <a:p>
            <a:pPr lvl="0" eaLnBrk="1" hangingPunct="1">
              <a:lnSpc>
                <a:spcPct val="150000"/>
              </a:lnSpc>
              <a:buClr>
                <a:schemeClr val="accent1"/>
              </a:buClr>
              <a:buFont typeface="Wingdings" pitchFamily="2" charset="2"/>
              <a:buChar char="l"/>
            </a:pPr>
            <a:r>
              <a:rPr lang="zh-CN" altLang="en-US" sz="1600" dirty="0">
                <a:latin typeface="Hiragino Sans GB W3"/>
                <a:ea typeface="Hiragino Sans GB W3"/>
              </a:rPr>
              <a:t>依照国家、地方等相关监测规范，制作评价模型，实现信息产品制作的流程化。</a:t>
            </a:r>
          </a:p>
          <a:p>
            <a:pPr lvl="0" eaLnBrk="1" hangingPunct="1">
              <a:lnSpc>
                <a:spcPct val="150000"/>
              </a:lnSpc>
              <a:buClr>
                <a:schemeClr val="accent1"/>
              </a:buClr>
              <a:buFont typeface="Wingdings" pitchFamily="2" charset="2"/>
              <a:buChar char="l"/>
            </a:pPr>
            <a:r>
              <a:rPr lang="zh-CN" altLang="en-US" b="1" dirty="0">
                <a:latin typeface="Hiragino Sans GB W3"/>
                <a:ea typeface="Hiragino Sans GB W3"/>
              </a:rPr>
              <a:t>排污总量时空分布   </a:t>
            </a:r>
            <a:endParaRPr lang="en-US" altLang="zh-CN" b="1" dirty="0">
              <a:latin typeface="Hiragino Sans GB W3"/>
              <a:ea typeface="Hiragino Sans GB W3"/>
            </a:endParaRPr>
          </a:p>
          <a:p>
            <a:pPr lvl="0" eaLnBrk="1" hangingPunct="1">
              <a:lnSpc>
                <a:spcPct val="150000"/>
              </a:lnSpc>
              <a:buClr>
                <a:schemeClr val="accent1"/>
              </a:buClr>
            </a:pPr>
            <a:r>
              <a:rPr lang="en-US" altLang="zh-CN" b="1" dirty="0">
                <a:latin typeface="Hiragino Sans GB W3"/>
                <a:ea typeface="Hiragino Sans GB W3"/>
              </a:rPr>
              <a:t>          </a:t>
            </a:r>
            <a:r>
              <a:rPr lang="zh-CN" altLang="en-US" sz="1600" dirty="0">
                <a:latin typeface="Hiragino Sans GB W3"/>
                <a:ea typeface="Hiragino Sans GB W3"/>
              </a:rPr>
              <a:t>排污总量估算、排污总量时空分布</a:t>
            </a:r>
            <a:endParaRPr lang="en-US" altLang="zh-CN" sz="1600" dirty="0">
              <a:latin typeface="Hiragino Sans GB W3"/>
              <a:ea typeface="Hiragino Sans GB W3"/>
            </a:endParaRPr>
          </a:p>
          <a:p>
            <a:pPr lvl="0" eaLnBrk="1" hangingPunct="1">
              <a:lnSpc>
                <a:spcPct val="150000"/>
              </a:lnSpc>
              <a:buClr>
                <a:schemeClr val="accent1"/>
              </a:buClr>
              <a:buFont typeface="Wingdings" pitchFamily="2" charset="2"/>
              <a:buChar char="l"/>
            </a:pPr>
            <a:r>
              <a:rPr lang="zh-CN" altLang="en-US" b="1" dirty="0">
                <a:latin typeface="Hiragino Sans GB W3"/>
                <a:ea typeface="Hiragino Sans GB W3"/>
              </a:rPr>
              <a:t>排污状况综合评价   </a:t>
            </a:r>
            <a:endParaRPr lang="en-US" altLang="zh-CN" b="1" dirty="0">
              <a:latin typeface="Hiragino Sans GB W3"/>
              <a:ea typeface="Hiragino Sans GB W3"/>
            </a:endParaRPr>
          </a:p>
          <a:p>
            <a:pPr lvl="0" eaLnBrk="1" hangingPunct="1">
              <a:lnSpc>
                <a:spcPct val="150000"/>
              </a:lnSpc>
              <a:buClr>
                <a:schemeClr val="accent1"/>
              </a:buClr>
            </a:pPr>
            <a:r>
              <a:rPr lang="en-US" altLang="zh-CN" b="1" dirty="0">
                <a:latin typeface="Hiragino Sans GB W3"/>
                <a:ea typeface="Hiragino Sans GB W3"/>
              </a:rPr>
              <a:t>          </a:t>
            </a:r>
            <a:r>
              <a:rPr lang="zh-CN" altLang="en-US" sz="1600" dirty="0">
                <a:latin typeface="Hiragino Sans GB W3"/>
                <a:ea typeface="Hiragino Sans GB W3"/>
              </a:rPr>
              <a:t>单因子评价、等标污染负荷评价、超标率评价、污染程度评价、排污</a:t>
            </a:r>
            <a:endParaRPr lang="en-US" altLang="zh-CN" sz="1600" dirty="0">
              <a:latin typeface="Hiragino Sans GB W3"/>
              <a:ea typeface="Hiragino Sans GB W3"/>
            </a:endParaRPr>
          </a:p>
          <a:p>
            <a:pPr lvl="0" eaLnBrk="1" hangingPunct="1">
              <a:lnSpc>
                <a:spcPct val="150000"/>
              </a:lnSpc>
              <a:buClr>
                <a:schemeClr val="accent1"/>
              </a:buClr>
            </a:pPr>
            <a:r>
              <a:rPr lang="en-US" altLang="zh-CN" sz="1600" dirty="0">
                <a:latin typeface="Hiragino Sans GB W3"/>
                <a:ea typeface="Hiragino Sans GB W3"/>
              </a:rPr>
              <a:t>            </a:t>
            </a:r>
            <a:r>
              <a:rPr lang="zh-CN" altLang="en-US" sz="1600" dirty="0">
                <a:latin typeface="Hiragino Sans GB W3"/>
                <a:ea typeface="Hiragino Sans GB W3"/>
              </a:rPr>
              <a:t>状况等级评价</a:t>
            </a:r>
            <a:endParaRPr lang="en-US" altLang="zh-CN" sz="1600" dirty="0">
              <a:latin typeface="Hiragino Sans GB W3"/>
              <a:ea typeface="Hiragino Sans GB W3"/>
            </a:endParaRPr>
          </a:p>
          <a:p>
            <a:pPr lvl="0" eaLnBrk="1" hangingPunct="1">
              <a:lnSpc>
                <a:spcPct val="150000"/>
              </a:lnSpc>
              <a:buClr>
                <a:schemeClr val="accent1"/>
              </a:buClr>
              <a:buFont typeface="Wingdings" pitchFamily="2" charset="2"/>
              <a:buChar char="l"/>
            </a:pPr>
            <a:r>
              <a:rPr lang="zh-CN" altLang="en-US" b="1" dirty="0">
                <a:latin typeface="Hiragino Sans GB W3"/>
                <a:ea typeface="Hiragino Sans GB W3"/>
              </a:rPr>
              <a:t>污染扩散综合分析  </a:t>
            </a:r>
            <a:endParaRPr lang="en-US" altLang="zh-CN" b="1" dirty="0">
              <a:latin typeface="Hiragino Sans GB W3"/>
              <a:ea typeface="Hiragino Sans GB W3"/>
            </a:endParaRPr>
          </a:p>
          <a:p>
            <a:pPr lvl="0" eaLnBrk="1" hangingPunct="1">
              <a:lnSpc>
                <a:spcPct val="150000"/>
              </a:lnSpc>
              <a:buClr>
                <a:schemeClr val="accent1"/>
              </a:buClr>
            </a:pPr>
            <a:r>
              <a:rPr lang="en-US" altLang="zh-CN" b="1" dirty="0">
                <a:latin typeface="Hiragino Sans GB W3"/>
                <a:ea typeface="Hiragino Sans GB W3"/>
              </a:rPr>
              <a:t>         </a:t>
            </a:r>
            <a:r>
              <a:rPr lang="zh-CN" altLang="en-US" b="1" dirty="0">
                <a:latin typeface="Hiragino Sans GB W3"/>
                <a:ea typeface="Hiragino Sans GB W3"/>
              </a:rPr>
              <a:t> </a:t>
            </a:r>
            <a:r>
              <a:rPr lang="zh-CN" altLang="en-US" sz="1600" dirty="0">
                <a:latin typeface="Hiragino Sans GB W3"/>
                <a:ea typeface="Hiragino Sans GB W3"/>
              </a:rPr>
              <a:t>污染扩散路径模拟</a:t>
            </a:r>
          </a:p>
          <a:p>
            <a:pPr lvl="0" eaLnBrk="1" hangingPunct="1">
              <a:lnSpc>
                <a:spcPct val="150000"/>
              </a:lnSpc>
              <a:buClr>
                <a:schemeClr val="accent1"/>
              </a:buClr>
              <a:buFont typeface="Wingdings" pitchFamily="2" charset="2"/>
              <a:buChar char="l"/>
            </a:pPr>
            <a:endParaRPr lang="en-US" altLang="zh-CN" sz="1400" dirty="0">
              <a:latin typeface="Arial" pitchFamily="34" charset="0"/>
              <a:ea typeface="宋体" pitchFamily="2" charset="-122"/>
            </a:endParaRPr>
          </a:p>
          <a:p>
            <a:pPr lvl="0" eaLnBrk="1" hangingPunct="1">
              <a:lnSpc>
                <a:spcPct val="150000"/>
              </a:lnSpc>
              <a:buClr>
                <a:schemeClr val="accent1"/>
              </a:buClr>
              <a:buFont typeface="Wingdings" pitchFamily="2" charset="2"/>
              <a:buChar char="l"/>
            </a:pPr>
            <a:endParaRPr lang="zh-CN" altLang="en-US" sz="1400" dirty="0">
              <a:latin typeface="Hiragino Sans GB W3"/>
              <a:ea typeface="Hiragino Sans GB W3"/>
            </a:endParaRPr>
          </a:p>
        </p:txBody>
      </p:sp>
      <p:pic>
        <p:nvPicPr>
          <p:cNvPr id="7" name="图片 6"/>
          <p:cNvPicPr>
            <a:picLocks noChangeAspect="1"/>
          </p:cNvPicPr>
          <p:nvPr/>
        </p:nvPicPr>
        <p:blipFill>
          <a:blip r:embed="rId7"/>
          <a:stretch>
            <a:fillRect/>
          </a:stretch>
        </p:blipFill>
        <p:spPr>
          <a:xfrm>
            <a:off x="159957" y="346662"/>
            <a:ext cx="8793163" cy="3711178"/>
          </a:xfrm>
          <a:prstGeom prst="rect">
            <a:avLst/>
          </a:prstGeom>
          <a:noFill/>
          <a:ln w="9525">
            <a:noFill/>
          </a:ln>
        </p:spPr>
      </p:pic>
      <p:pic>
        <p:nvPicPr>
          <p:cNvPr id="2" name="图片 1"/>
          <p:cNvPicPr>
            <a:picLocks noChangeAspect="1"/>
          </p:cNvPicPr>
          <p:nvPr/>
        </p:nvPicPr>
        <p:blipFill>
          <a:blip r:embed="rId8"/>
          <a:stretch>
            <a:fillRect/>
          </a:stretch>
        </p:blipFill>
        <p:spPr>
          <a:xfrm>
            <a:off x="168293" y="338239"/>
            <a:ext cx="8799512" cy="3711179"/>
          </a:xfrm>
          <a:prstGeom prst="rect">
            <a:avLst/>
          </a:prstGeom>
          <a:noFill/>
          <a:ln w="9525">
            <a:noFill/>
          </a:ln>
        </p:spPr>
      </p:pic>
      <p:pic>
        <p:nvPicPr>
          <p:cNvPr id="3" name="图片 2"/>
          <p:cNvPicPr>
            <a:picLocks noChangeAspect="1"/>
          </p:cNvPicPr>
          <p:nvPr/>
        </p:nvPicPr>
        <p:blipFill>
          <a:blip r:embed="rId9"/>
          <a:stretch>
            <a:fillRect/>
          </a:stretch>
        </p:blipFill>
        <p:spPr>
          <a:xfrm>
            <a:off x="159957" y="338239"/>
            <a:ext cx="8823325" cy="3721894"/>
          </a:xfrm>
          <a:prstGeom prst="rect">
            <a:avLst/>
          </a:prstGeom>
          <a:noFill/>
          <a:ln w="9525">
            <a:noFill/>
          </a:ln>
        </p:spPr>
      </p:pic>
      <p:pic>
        <p:nvPicPr>
          <p:cNvPr id="8" name="图片 7"/>
          <p:cNvPicPr>
            <a:picLocks noChangeAspect="1"/>
          </p:cNvPicPr>
          <p:nvPr/>
        </p:nvPicPr>
        <p:blipFill>
          <a:blip r:embed="rId10"/>
          <a:stretch>
            <a:fillRect/>
          </a:stretch>
        </p:blipFill>
        <p:spPr>
          <a:xfrm>
            <a:off x="127018" y="338239"/>
            <a:ext cx="8882062" cy="3746897"/>
          </a:xfrm>
          <a:prstGeom prst="rect">
            <a:avLst/>
          </a:prstGeom>
          <a:noFill/>
          <a:ln w="9525">
            <a:noFill/>
          </a:ln>
        </p:spPr>
      </p:pic>
    </p:spTree>
    <p:extLst>
      <p:ext uri="{BB962C8B-B14F-4D97-AF65-F5344CB8AC3E}">
        <p14:creationId xmlns:p14="http://schemas.microsoft.com/office/powerpoint/2010/main" val="213849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3498736314"/>
              </p:ext>
            </p:extLst>
          </p:nvPr>
        </p:nvGraphicFramePr>
        <p:xfrm>
          <a:off x="1691680" y="411510"/>
          <a:ext cx="6036112" cy="3528392"/>
        </p:xfrm>
        <a:graphic>
          <a:graphicData uri="http://schemas.openxmlformats.org/presentationml/2006/ole">
            <mc:AlternateContent xmlns:mc="http://schemas.openxmlformats.org/markup-compatibility/2006">
              <mc:Choice xmlns:v="urn:schemas-microsoft-com:vml" Requires="v">
                <p:oleObj spid="_x0000_s4101" name="Visio" r:id="rId3" imgW="6116590" imgH="6011421" progId="Visio.Drawing.11">
                  <p:embed/>
                </p:oleObj>
              </mc:Choice>
              <mc:Fallback>
                <p:oleObj name="Visio" r:id="rId3" imgW="6116590" imgH="601142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411510"/>
                        <a:ext cx="6036112" cy="3528392"/>
                      </a:xfrm>
                      <a:prstGeom prst="rect">
                        <a:avLst/>
                      </a:prstGeom>
                      <a:noFill/>
                      <a:ln>
                        <a:noFill/>
                      </a:ln>
                    </p:spPr>
                  </p:pic>
                </p:oleObj>
              </mc:Fallback>
            </mc:AlternateContent>
          </a:graphicData>
        </a:graphic>
      </p:graphicFrame>
      <p:sp>
        <p:nvSpPr>
          <p:cNvPr id="5" name="Text Box 4"/>
          <p:cNvSpPr txBox="1">
            <a:spLocks noChangeArrowheads="1"/>
          </p:cNvSpPr>
          <p:nvPr/>
        </p:nvSpPr>
        <p:spPr bwMode="auto">
          <a:xfrm>
            <a:off x="683568" y="3795886"/>
            <a:ext cx="3200400" cy="822726"/>
          </a:xfrm>
          <a:prstGeom prst="rect">
            <a:avLst/>
          </a:prstGeom>
          <a:noFill/>
          <a:ln>
            <a:noFill/>
          </a:ln>
          <a:extLst/>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lnSpc>
                <a:spcPct val="150000"/>
              </a:lnSpc>
              <a:spcBef>
                <a:spcPct val="0"/>
              </a:spcBef>
              <a:buClr>
                <a:srgbClr val="FF0000"/>
              </a:buClr>
              <a:defRPr/>
            </a:pPr>
            <a:r>
              <a:rPr lang="zh-CN" altLang="en-US" sz="3600" dirty="0">
                <a:solidFill>
                  <a:schemeClr val="tx1">
                    <a:lumMod val="85000"/>
                    <a:lumOff val="15000"/>
                  </a:schemeClr>
                </a:solidFill>
                <a:latin typeface="+mj-lt"/>
                <a:ea typeface="+mj-ea"/>
                <a:cs typeface="+mj-cs"/>
                <a:sym typeface="微软雅黑" pitchFamily="34" charset="-122"/>
              </a:rPr>
              <a:t>系统总体架构</a:t>
            </a:r>
          </a:p>
        </p:txBody>
      </p:sp>
    </p:spTree>
    <p:extLst>
      <p:ext uri="{BB962C8B-B14F-4D97-AF65-F5344CB8AC3E}">
        <p14:creationId xmlns:p14="http://schemas.microsoft.com/office/powerpoint/2010/main" val="3481540077"/>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示 12"/>
          <p:cNvGraphicFramePr/>
          <p:nvPr>
            <p:extLst>
              <p:ext uri="{D42A27DB-BD31-4B8C-83A1-F6EECF244321}">
                <p14:modId xmlns:p14="http://schemas.microsoft.com/office/powerpoint/2010/main" val="1727027195"/>
              </p:ext>
            </p:extLst>
          </p:nvPr>
        </p:nvGraphicFramePr>
        <p:xfrm>
          <a:off x="107504" y="4090598"/>
          <a:ext cx="9501222" cy="53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2"/>
          <p:cNvSpPr txBox="1">
            <a:spLocks noChangeArrowheads="1"/>
          </p:cNvSpPr>
          <p:nvPr/>
        </p:nvSpPr>
        <p:spPr>
          <a:xfrm>
            <a:off x="360364" y="267494"/>
            <a:ext cx="8353425" cy="2364581"/>
          </a:xfrm>
          <a:prstGeom prst="rect">
            <a:avLst/>
          </a:prstGeom>
        </p:spPr>
        <p:txBody>
          <a:bodyPr/>
          <a:lstStyle/>
          <a:p>
            <a:pPr marL="0" marR="0" lvl="0" indent="0" algn="l" defTabSz="914400" rtl="0" eaLnBrk="1" fontAlgn="base" latinLnBrk="0" hangingPunct="1">
              <a:lnSpc>
                <a:spcPts val="3100"/>
              </a:lnSpc>
              <a:spcBef>
                <a:spcPct val="0"/>
              </a:spcBef>
              <a:spcAft>
                <a:spcPct val="0"/>
              </a:spcAft>
              <a:buClrTx/>
              <a:buSzTx/>
              <a:buFontTx/>
              <a:buNone/>
              <a:defRPr/>
            </a:pPr>
            <a:r>
              <a:rPr kumimoji="0" lang="zh-CN" altLang="en-US" sz="20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j-cs"/>
              </a:rPr>
              <a:t>       </a:t>
            </a:r>
            <a:r>
              <a:rPr kumimoji="0" lang="zh-CN" altLang="en-US" sz="2000" b="0"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mj-cs"/>
              </a:rPr>
              <a:t>提供入海污染物通量测算、污染物总量时空分布、污染状况综合评价、邻近海域环境质量、污染物扩散等信息产品服务的功能，服务对象包括政府、企事业单位、公众等。</a:t>
            </a:r>
          </a:p>
        </p:txBody>
      </p:sp>
      <p:grpSp>
        <p:nvGrpSpPr>
          <p:cNvPr id="37892" name="组合 3"/>
          <p:cNvGrpSpPr/>
          <p:nvPr/>
        </p:nvGrpSpPr>
        <p:grpSpPr>
          <a:xfrm>
            <a:off x="1112838" y="1228329"/>
            <a:ext cx="6843712" cy="2734865"/>
            <a:chOff x="1293813" y="1570752"/>
            <a:chExt cx="6105388" cy="4320715"/>
          </a:xfrm>
        </p:grpSpPr>
        <p:sp>
          <p:nvSpPr>
            <p:cNvPr id="9" name="矩形 8"/>
            <p:cNvSpPr/>
            <p:nvPr/>
          </p:nvSpPr>
          <p:spPr>
            <a:xfrm>
              <a:off x="1293813" y="1922503"/>
              <a:ext cx="2270224" cy="3743241"/>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7894" name="组合 14"/>
            <p:cNvGrpSpPr/>
            <p:nvPr/>
          </p:nvGrpSpPr>
          <p:grpSpPr>
            <a:xfrm>
              <a:off x="1479325" y="2067812"/>
              <a:ext cx="1907516" cy="3380291"/>
              <a:chOff x="543198" y="1723111"/>
              <a:chExt cx="1908042" cy="3380370"/>
            </a:xfrm>
          </p:grpSpPr>
          <p:grpSp>
            <p:nvGrpSpPr>
              <p:cNvPr id="37914" name="组合 1"/>
              <p:cNvGrpSpPr/>
              <p:nvPr/>
            </p:nvGrpSpPr>
            <p:grpSpPr>
              <a:xfrm>
                <a:off x="543198" y="1723111"/>
                <a:ext cx="1908042" cy="2507346"/>
                <a:chOff x="650174" y="4233114"/>
                <a:chExt cx="1908042" cy="2507346"/>
              </a:xfrm>
            </p:grpSpPr>
            <p:sp>
              <p:nvSpPr>
                <p:cNvPr id="34" name="圆角矩形 33"/>
                <p:cNvSpPr/>
                <p:nvPr/>
              </p:nvSpPr>
              <p:spPr>
                <a:xfrm>
                  <a:off x="650188" y="4232645"/>
                  <a:ext cx="835809" cy="575607"/>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数据</a:t>
                  </a:r>
                  <a:endParaRPr kumimoji="0" lang="en-US" altLang="zh-CN"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可视化</a:t>
                  </a:r>
                </a:p>
              </p:txBody>
            </p:sp>
            <p:sp>
              <p:nvSpPr>
                <p:cNvPr id="35" name="圆角矩形 34"/>
                <p:cNvSpPr/>
                <p:nvPr/>
              </p:nvSpPr>
              <p:spPr>
                <a:xfrm>
                  <a:off x="1712657" y="4232645"/>
                  <a:ext cx="834393" cy="575607"/>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统计分析报表</a:t>
                  </a:r>
                </a:p>
              </p:txBody>
            </p:sp>
            <p:sp>
              <p:nvSpPr>
                <p:cNvPr id="36" name="圆角矩形 35"/>
                <p:cNvSpPr/>
                <p:nvPr/>
              </p:nvSpPr>
              <p:spPr>
                <a:xfrm>
                  <a:off x="675688" y="5246540"/>
                  <a:ext cx="835809" cy="575607"/>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污染通量测算</a:t>
                  </a:r>
                </a:p>
              </p:txBody>
            </p:sp>
            <p:sp>
              <p:nvSpPr>
                <p:cNvPr id="37" name="圆角矩形 36"/>
                <p:cNvSpPr/>
                <p:nvPr/>
              </p:nvSpPr>
              <p:spPr>
                <a:xfrm>
                  <a:off x="1722574" y="5246540"/>
                  <a:ext cx="835809" cy="575607"/>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污染时空分布</a:t>
                  </a:r>
                </a:p>
              </p:txBody>
            </p:sp>
            <p:sp>
              <p:nvSpPr>
                <p:cNvPr id="38" name="圆角矩形 37"/>
                <p:cNvSpPr/>
                <p:nvPr/>
              </p:nvSpPr>
              <p:spPr>
                <a:xfrm>
                  <a:off x="664355" y="6162622"/>
                  <a:ext cx="835809" cy="577488"/>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状况综合评价</a:t>
                  </a:r>
                </a:p>
              </p:txBody>
            </p:sp>
          </p:grpSp>
          <p:sp>
            <p:nvSpPr>
              <p:cNvPr id="32" name="圆角矩形 31"/>
              <p:cNvSpPr/>
              <p:nvPr/>
            </p:nvSpPr>
            <p:spPr bwMode="auto">
              <a:xfrm>
                <a:off x="543212" y="4525435"/>
                <a:ext cx="835809" cy="577488"/>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污染物扩散</a:t>
                </a:r>
              </a:p>
            </p:txBody>
          </p:sp>
          <p:sp>
            <p:nvSpPr>
              <p:cNvPr id="33" name="圆角矩形 32"/>
              <p:cNvSpPr/>
              <p:nvPr/>
            </p:nvSpPr>
            <p:spPr>
              <a:xfrm>
                <a:off x="1577349" y="3654499"/>
                <a:ext cx="835809" cy="573727"/>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邻近海域环境</a:t>
                </a:r>
              </a:p>
            </p:txBody>
          </p:sp>
        </p:grpSp>
        <p:cxnSp>
          <p:nvCxnSpPr>
            <p:cNvPr id="11" name="直接连接符 10"/>
            <p:cNvCxnSpPr/>
            <p:nvPr/>
          </p:nvCxnSpPr>
          <p:spPr>
            <a:xfrm>
              <a:off x="4066801" y="1570752"/>
              <a:ext cx="0" cy="432071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219754" y="1629063"/>
              <a:ext cx="1295854" cy="575594"/>
            </a:xfrm>
            <a:prstGeom prst="rect">
              <a:avLst/>
            </a:prstGeom>
            <a:solidFill>
              <a:schemeClr val="accent1">
                <a:alpha val="5000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互联网站</a:t>
              </a:r>
            </a:p>
          </p:txBody>
        </p:sp>
        <p:sp>
          <p:nvSpPr>
            <p:cNvPr id="14" name="矩形 13"/>
            <p:cNvSpPr/>
            <p:nvPr/>
          </p:nvSpPr>
          <p:spPr>
            <a:xfrm>
              <a:off x="4219754" y="2349497"/>
              <a:ext cx="1295854" cy="573712"/>
            </a:xfrm>
            <a:prstGeom prst="rect">
              <a:avLst/>
            </a:prstGeom>
            <a:solidFill>
              <a:schemeClr val="accent1">
                <a:alpha val="5000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移动终端</a:t>
              </a:r>
            </a:p>
          </p:txBody>
        </p:sp>
        <p:sp>
          <p:nvSpPr>
            <p:cNvPr id="15" name="矩形 14"/>
            <p:cNvSpPr/>
            <p:nvPr/>
          </p:nvSpPr>
          <p:spPr>
            <a:xfrm>
              <a:off x="4219754" y="3068048"/>
              <a:ext cx="1295854" cy="577474"/>
            </a:xfrm>
            <a:prstGeom prst="rect">
              <a:avLst/>
            </a:prstGeom>
            <a:solidFill>
              <a:schemeClr val="accent1">
                <a:alpha val="5000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电视媒体</a:t>
              </a:r>
            </a:p>
          </p:txBody>
        </p:sp>
        <p:sp>
          <p:nvSpPr>
            <p:cNvPr id="16" name="矩形 15"/>
            <p:cNvSpPr/>
            <p:nvPr/>
          </p:nvSpPr>
          <p:spPr>
            <a:xfrm>
              <a:off x="4219754" y="3788480"/>
              <a:ext cx="1295854" cy="577475"/>
            </a:xfrm>
            <a:prstGeom prst="rect">
              <a:avLst/>
            </a:prstGeom>
            <a:solidFill>
              <a:schemeClr val="accent1">
                <a:alpha val="5000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广播媒体</a:t>
              </a:r>
            </a:p>
          </p:txBody>
        </p:sp>
        <p:sp>
          <p:nvSpPr>
            <p:cNvPr id="17" name="矩形 16"/>
            <p:cNvSpPr/>
            <p:nvPr/>
          </p:nvSpPr>
          <p:spPr>
            <a:xfrm>
              <a:off x="4219754" y="4508914"/>
              <a:ext cx="1295854" cy="575594"/>
            </a:xfrm>
            <a:prstGeom prst="rect">
              <a:avLst/>
            </a:prstGeom>
            <a:solidFill>
              <a:schemeClr val="accent1">
                <a:alpha val="5000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报刊媒体</a:t>
              </a:r>
            </a:p>
          </p:txBody>
        </p:sp>
        <p:sp>
          <p:nvSpPr>
            <p:cNvPr id="18" name="矩形 17"/>
            <p:cNvSpPr/>
            <p:nvPr/>
          </p:nvSpPr>
          <p:spPr>
            <a:xfrm>
              <a:off x="4219754" y="5229346"/>
              <a:ext cx="1295854" cy="575594"/>
            </a:xfrm>
            <a:prstGeom prst="rect">
              <a:avLst/>
            </a:prstGeom>
            <a:solidFill>
              <a:schemeClr val="accent1">
                <a:alpha val="50000"/>
              </a:schemeClr>
            </a:solidFill>
            <a:ln>
              <a:solidFill>
                <a:schemeClr val="accent1">
                  <a:shade val="50000"/>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室外屏幕</a:t>
              </a:r>
            </a:p>
          </p:txBody>
        </p:sp>
        <p:sp>
          <p:nvSpPr>
            <p:cNvPr id="19" name="右箭头 18"/>
            <p:cNvSpPr/>
            <p:nvPr/>
          </p:nvSpPr>
          <p:spPr>
            <a:xfrm>
              <a:off x="3564037" y="3645523"/>
              <a:ext cx="502764" cy="430755"/>
            </a:xfrm>
            <a:prstGeom prst="rightArrow">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cxnSp>
          <p:nvCxnSpPr>
            <p:cNvPr id="20" name="直接连接符 19"/>
            <p:cNvCxnSpPr/>
            <p:nvPr/>
          </p:nvCxnSpPr>
          <p:spPr>
            <a:xfrm>
              <a:off x="5661481" y="1570752"/>
              <a:ext cx="0" cy="432071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175574" y="1629063"/>
              <a:ext cx="1223627" cy="4247356"/>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7905" name="组合 33"/>
            <p:cNvGrpSpPr/>
            <p:nvPr/>
          </p:nvGrpSpPr>
          <p:grpSpPr>
            <a:xfrm>
              <a:off x="6361183" y="1773991"/>
              <a:ext cx="859586" cy="3886197"/>
              <a:chOff x="418110" y="1429283"/>
              <a:chExt cx="859386" cy="3886842"/>
            </a:xfrm>
          </p:grpSpPr>
          <p:grpSp>
            <p:nvGrpSpPr>
              <p:cNvPr id="37907" name="组合 34"/>
              <p:cNvGrpSpPr/>
              <p:nvPr/>
            </p:nvGrpSpPr>
            <p:grpSpPr>
              <a:xfrm>
                <a:off x="418111" y="1429283"/>
                <a:ext cx="859385" cy="2302756"/>
                <a:chOff x="525087" y="3939286"/>
                <a:chExt cx="859385" cy="2302756"/>
              </a:xfrm>
            </p:grpSpPr>
            <p:sp>
              <p:nvSpPr>
                <p:cNvPr id="28" name="圆角矩形 27"/>
                <p:cNvSpPr/>
                <p:nvPr/>
              </p:nvSpPr>
              <p:spPr>
                <a:xfrm>
                  <a:off x="525004" y="3939198"/>
                  <a:ext cx="833967" cy="575689"/>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政府</a:t>
                  </a:r>
                  <a:endParaRPr kumimoji="0" lang="en-US" altLang="zh-CN"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部门</a:t>
                  </a:r>
                </a:p>
              </p:txBody>
            </p:sp>
            <p:sp>
              <p:nvSpPr>
                <p:cNvPr id="29" name="圆角矩形 28"/>
                <p:cNvSpPr/>
                <p:nvPr/>
              </p:nvSpPr>
              <p:spPr>
                <a:xfrm>
                  <a:off x="550490" y="4802732"/>
                  <a:ext cx="833967" cy="575689"/>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涉海</a:t>
                  </a:r>
                  <a:endParaRPr kumimoji="0" lang="en-US" altLang="zh-CN"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企业</a:t>
                  </a:r>
                </a:p>
              </p:txBody>
            </p:sp>
            <p:sp>
              <p:nvSpPr>
                <p:cNvPr id="30" name="圆角矩形 29"/>
                <p:cNvSpPr/>
                <p:nvPr/>
              </p:nvSpPr>
              <p:spPr>
                <a:xfrm>
                  <a:off x="539163" y="5666266"/>
                  <a:ext cx="833967" cy="575689"/>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事业</a:t>
                  </a:r>
                  <a:endParaRPr kumimoji="0" lang="en-US" altLang="zh-CN"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单位</a:t>
                  </a:r>
                </a:p>
              </p:txBody>
            </p:sp>
          </p:grpSp>
          <p:grpSp>
            <p:nvGrpSpPr>
              <p:cNvPr id="37908" name="组合 35"/>
              <p:cNvGrpSpPr/>
              <p:nvPr/>
            </p:nvGrpSpPr>
            <p:grpSpPr>
              <a:xfrm>
                <a:off x="418110" y="3948393"/>
                <a:ext cx="819746" cy="1367732"/>
                <a:chOff x="3430137" y="2924527"/>
                <a:chExt cx="819746" cy="1367732"/>
              </a:xfrm>
            </p:grpSpPr>
            <p:sp>
              <p:nvSpPr>
                <p:cNvPr id="26" name="圆角矩形 25"/>
                <p:cNvSpPr/>
                <p:nvPr/>
              </p:nvSpPr>
              <p:spPr>
                <a:xfrm>
                  <a:off x="3430055" y="3716483"/>
                  <a:ext cx="819808" cy="575689"/>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社会</a:t>
                  </a:r>
                  <a:endParaRPr kumimoji="0" lang="en-US" altLang="zh-CN"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公众</a:t>
                  </a:r>
                </a:p>
              </p:txBody>
            </p:sp>
            <p:sp>
              <p:nvSpPr>
                <p:cNvPr id="27" name="圆角矩形 26"/>
                <p:cNvSpPr/>
                <p:nvPr/>
              </p:nvSpPr>
              <p:spPr>
                <a:xfrm>
                  <a:off x="3430055" y="2924439"/>
                  <a:ext cx="819808" cy="575689"/>
                </a:xfrm>
                <a:prstGeom prst="roundRect">
                  <a:avLst/>
                </a:prstGeom>
                <a:solidFill>
                  <a:schemeClr val="accent1">
                    <a:alpha val="29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科研</a:t>
                  </a:r>
                  <a:endParaRPr kumimoji="0" lang="en-US" altLang="zh-CN"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1E4649"/>
                      </a:solidFill>
                      <a:effectLst/>
                      <a:uLnTx/>
                      <a:uFillTx/>
                      <a:latin typeface="微软雅黑" pitchFamily="34" charset="-122"/>
                      <a:ea typeface="微软雅黑" pitchFamily="34" charset="-122"/>
                      <a:cs typeface="+mn-cs"/>
                    </a:rPr>
                    <a:t>机构</a:t>
                  </a:r>
                </a:p>
              </p:txBody>
            </p:sp>
          </p:grpSp>
        </p:grpSp>
        <p:sp>
          <p:nvSpPr>
            <p:cNvPr id="23" name="右箭头 22"/>
            <p:cNvSpPr/>
            <p:nvPr/>
          </p:nvSpPr>
          <p:spPr>
            <a:xfrm>
              <a:off x="5661481" y="3645523"/>
              <a:ext cx="505595" cy="430755"/>
            </a:xfrm>
            <a:prstGeom prst="rightArrow">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Tree>
    <p:extLst>
      <p:ext uri="{BB962C8B-B14F-4D97-AF65-F5344CB8AC3E}">
        <p14:creationId xmlns:p14="http://schemas.microsoft.com/office/powerpoint/2010/main" val="1519336400"/>
      </p:ext>
    </p:extLst>
  </p:cSld>
  <p:clrMapOvr>
    <a:masterClrMapping/>
  </p:clrMapOvr>
  <p:transition spd="slow">
    <p:randomBar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示 12"/>
          <p:cNvGraphicFramePr/>
          <p:nvPr>
            <p:extLst>
              <p:ext uri="{D42A27DB-BD31-4B8C-83A1-F6EECF244321}">
                <p14:modId xmlns:p14="http://schemas.microsoft.com/office/powerpoint/2010/main" val="3543167061"/>
              </p:ext>
            </p:extLst>
          </p:nvPr>
        </p:nvGraphicFramePr>
        <p:xfrm>
          <a:off x="179512" y="4083918"/>
          <a:ext cx="9501222" cy="53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9" name="图片 38"/>
          <p:cNvPicPr>
            <a:picLocks noChangeAspect="1"/>
          </p:cNvPicPr>
          <p:nvPr/>
        </p:nvPicPr>
        <p:blipFill>
          <a:blip r:embed="rId7"/>
          <a:stretch>
            <a:fillRect/>
          </a:stretch>
        </p:blipFill>
        <p:spPr>
          <a:xfrm>
            <a:off x="0" y="20538"/>
            <a:ext cx="5708650" cy="5143500"/>
          </a:xfrm>
          <a:prstGeom prst="rect">
            <a:avLst/>
          </a:prstGeom>
          <a:noFill/>
          <a:ln w="9525">
            <a:noFill/>
          </a:ln>
        </p:spPr>
      </p:pic>
      <p:pic>
        <p:nvPicPr>
          <p:cNvPr id="40" name="图片 39"/>
          <p:cNvPicPr>
            <a:picLocks noChangeAspect="1"/>
          </p:cNvPicPr>
          <p:nvPr/>
        </p:nvPicPr>
        <p:blipFill>
          <a:blip r:embed="rId8"/>
          <a:stretch>
            <a:fillRect/>
          </a:stretch>
        </p:blipFill>
        <p:spPr>
          <a:xfrm>
            <a:off x="2705100" y="-13215"/>
            <a:ext cx="6438900" cy="5143500"/>
          </a:xfrm>
          <a:prstGeom prst="rect">
            <a:avLst/>
          </a:prstGeom>
          <a:noFill/>
          <a:ln w="9525">
            <a:noFill/>
          </a:ln>
        </p:spPr>
      </p:pic>
    </p:spTree>
    <p:extLst>
      <p:ext uri="{BB962C8B-B14F-4D97-AF65-F5344CB8AC3E}">
        <p14:creationId xmlns:p14="http://schemas.microsoft.com/office/powerpoint/2010/main" val="39343236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1+#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1+#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示 12"/>
          <p:cNvGraphicFramePr/>
          <p:nvPr>
            <p:extLst>
              <p:ext uri="{D42A27DB-BD31-4B8C-83A1-F6EECF244321}">
                <p14:modId xmlns:p14="http://schemas.microsoft.com/office/powerpoint/2010/main" val="2417469578"/>
              </p:ext>
            </p:extLst>
          </p:nvPr>
        </p:nvGraphicFramePr>
        <p:xfrm>
          <a:off x="107504" y="4083918"/>
          <a:ext cx="9501222" cy="53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a:stretch>
            <a:fillRect/>
          </a:stretch>
        </p:blipFill>
        <p:spPr>
          <a:xfrm>
            <a:off x="-10075" y="312004"/>
            <a:ext cx="3294063" cy="4307681"/>
          </a:xfrm>
          <a:prstGeom prst="rect">
            <a:avLst/>
          </a:prstGeom>
          <a:noFill/>
          <a:ln w="9525">
            <a:noFill/>
          </a:ln>
        </p:spPr>
      </p:pic>
      <p:pic>
        <p:nvPicPr>
          <p:cNvPr id="6" name="图片 5"/>
          <p:cNvPicPr>
            <a:picLocks noChangeAspect="1"/>
          </p:cNvPicPr>
          <p:nvPr/>
        </p:nvPicPr>
        <p:blipFill>
          <a:blip r:embed="rId8"/>
          <a:stretch>
            <a:fillRect/>
          </a:stretch>
        </p:blipFill>
        <p:spPr>
          <a:xfrm>
            <a:off x="1104656" y="289901"/>
            <a:ext cx="3324225" cy="4413647"/>
          </a:xfrm>
          <a:prstGeom prst="rect">
            <a:avLst/>
          </a:prstGeom>
          <a:noFill/>
          <a:ln w="9525">
            <a:noFill/>
          </a:ln>
        </p:spPr>
      </p:pic>
      <p:pic>
        <p:nvPicPr>
          <p:cNvPr id="7" name="图片 6"/>
          <p:cNvPicPr>
            <a:picLocks noChangeAspect="1"/>
          </p:cNvPicPr>
          <p:nvPr/>
        </p:nvPicPr>
        <p:blipFill>
          <a:blip r:embed="rId9"/>
          <a:stretch>
            <a:fillRect/>
          </a:stretch>
        </p:blipFill>
        <p:spPr>
          <a:xfrm>
            <a:off x="2804852" y="295472"/>
            <a:ext cx="3305175" cy="4429125"/>
          </a:xfrm>
          <a:prstGeom prst="rect">
            <a:avLst/>
          </a:prstGeom>
          <a:noFill/>
          <a:ln w="9525">
            <a:noFill/>
          </a:ln>
        </p:spPr>
      </p:pic>
      <p:pic>
        <p:nvPicPr>
          <p:cNvPr id="8" name="图片 7"/>
          <p:cNvPicPr>
            <a:picLocks noChangeAspect="1"/>
          </p:cNvPicPr>
          <p:nvPr/>
        </p:nvPicPr>
        <p:blipFill>
          <a:blip r:embed="rId10"/>
          <a:stretch>
            <a:fillRect/>
          </a:stretch>
        </p:blipFill>
        <p:spPr>
          <a:xfrm>
            <a:off x="3563888" y="351721"/>
            <a:ext cx="3327834" cy="4427279"/>
          </a:xfrm>
          <a:prstGeom prst="rect">
            <a:avLst/>
          </a:prstGeom>
          <a:noFill/>
          <a:ln w="9525">
            <a:noFill/>
          </a:ln>
        </p:spPr>
      </p:pic>
      <p:pic>
        <p:nvPicPr>
          <p:cNvPr id="9" name="图片 8"/>
          <p:cNvPicPr>
            <a:picLocks noChangeAspect="1"/>
          </p:cNvPicPr>
          <p:nvPr/>
        </p:nvPicPr>
        <p:blipFill>
          <a:blip r:embed="rId11"/>
          <a:stretch>
            <a:fillRect/>
          </a:stretch>
        </p:blipFill>
        <p:spPr>
          <a:xfrm>
            <a:off x="4506896" y="286328"/>
            <a:ext cx="3333750" cy="4420791"/>
          </a:xfrm>
          <a:prstGeom prst="rect">
            <a:avLst/>
          </a:prstGeom>
          <a:noFill/>
          <a:ln w="9525">
            <a:noFill/>
          </a:ln>
        </p:spPr>
      </p:pic>
      <p:pic>
        <p:nvPicPr>
          <p:cNvPr id="10" name="图片 9"/>
          <p:cNvPicPr>
            <a:picLocks noChangeAspect="1"/>
          </p:cNvPicPr>
          <p:nvPr/>
        </p:nvPicPr>
        <p:blipFill>
          <a:blip r:embed="rId12"/>
          <a:stretch>
            <a:fillRect/>
          </a:stretch>
        </p:blipFill>
        <p:spPr>
          <a:xfrm>
            <a:off x="5436096" y="349875"/>
            <a:ext cx="3362325" cy="4429125"/>
          </a:xfrm>
          <a:prstGeom prst="rect">
            <a:avLst/>
          </a:prstGeom>
          <a:noFill/>
          <a:ln w="9525">
            <a:noFill/>
          </a:ln>
        </p:spPr>
      </p:pic>
    </p:spTree>
    <p:extLst>
      <p:ext uri="{BB962C8B-B14F-4D97-AF65-F5344CB8AC3E}">
        <p14:creationId xmlns:p14="http://schemas.microsoft.com/office/powerpoint/2010/main" val="118626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数据比对和应用</a:t>
            </a:r>
          </a:p>
        </p:txBody>
      </p:sp>
      <p:sp>
        <p:nvSpPr>
          <p:cNvPr id="4" name="文本占位符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37078764"/>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755576" y="267494"/>
            <a:ext cx="7272808" cy="1177382"/>
          </a:xfrm>
        </p:spPr>
        <p:txBody>
          <a:bodyPr/>
          <a:lstStyle/>
          <a:p>
            <a:r>
              <a:rPr lang="zh-CN" altLang="en-US" dirty="0">
                <a:latin typeface="+mj-ea"/>
                <a:ea typeface="+mj-ea"/>
              </a:rPr>
              <a:t>在试</a:t>
            </a:r>
            <a:r>
              <a:rPr lang="zh-CN" altLang="en-US" dirty="0" smtClean="0">
                <a:latin typeface="+mj-ea"/>
                <a:ea typeface="+mj-ea"/>
              </a:rPr>
              <a:t>运行初期我们开展了大量的数据比对工作</a:t>
            </a:r>
            <a:endParaRPr lang="zh-CN" altLang="en-US" dirty="0">
              <a:latin typeface="+mj-ea"/>
              <a:ea typeface="+mj-ea"/>
            </a:endParaRPr>
          </a:p>
        </p:txBody>
      </p:sp>
      <p:pic>
        <p:nvPicPr>
          <p:cNvPr id="6" name="Picture 3" descr="H:\FEIQ\zjb\在线监测相关资料\调查中心、岸基站图片\八个站的照片\2016年建设的8座岸基站\数据比对.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71600" y="1563638"/>
            <a:ext cx="3348072" cy="2232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H:\影像资料\2017.7.31实验室工作照\IMG_2358.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499992" y="1573052"/>
            <a:ext cx="3333950" cy="222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81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999610169"/>
              </p:ext>
            </p:extLst>
          </p:nvPr>
        </p:nvGraphicFramePr>
        <p:xfrm>
          <a:off x="611560" y="267484"/>
          <a:ext cx="7920879" cy="3888442"/>
        </p:xfrm>
        <a:graphic>
          <a:graphicData uri="http://schemas.openxmlformats.org/drawingml/2006/table">
            <a:tbl>
              <a:tblPr>
                <a:tableStyleId>{5C22544A-7EE6-4342-B048-85BDC9FD1C3A}</a:tableStyleId>
              </a:tblPr>
              <a:tblGrid>
                <a:gridCol w="504056">
                  <a:extLst>
                    <a:ext uri="{9D8B030D-6E8A-4147-A177-3AD203B41FA5}">
                      <a16:colId xmlns:a16="http://schemas.microsoft.com/office/drawing/2014/main" xmlns="" val="20000"/>
                    </a:ext>
                  </a:extLst>
                </a:gridCol>
                <a:gridCol w="533959">
                  <a:extLst>
                    <a:ext uri="{9D8B030D-6E8A-4147-A177-3AD203B41FA5}">
                      <a16:colId xmlns:a16="http://schemas.microsoft.com/office/drawing/2014/main" xmlns="" val="20001"/>
                    </a:ext>
                  </a:extLst>
                </a:gridCol>
                <a:gridCol w="290854">
                  <a:extLst>
                    <a:ext uri="{9D8B030D-6E8A-4147-A177-3AD203B41FA5}">
                      <a16:colId xmlns:a16="http://schemas.microsoft.com/office/drawing/2014/main" xmlns="" val="20002"/>
                    </a:ext>
                  </a:extLst>
                </a:gridCol>
                <a:gridCol w="330328">
                  <a:extLst>
                    <a:ext uri="{9D8B030D-6E8A-4147-A177-3AD203B41FA5}">
                      <a16:colId xmlns:a16="http://schemas.microsoft.com/office/drawing/2014/main" xmlns="" val="20003"/>
                    </a:ext>
                  </a:extLst>
                </a:gridCol>
                <a:gridCol w="373956">
                  <a:extLst>
                    <a:ext uri="{9D8B030D-6E8A-4147-A177-3AD203B41FA5}">
                      <a16:colId xmlns:a16="http://schemas.microsoft.com/office/drawing/2014/main" xmlns="" val="20004"/>
                    </a:ext>
                  </a:extLst>
                </a:gridCol>
                <a:gridCol w="373956">
                  <a:extLst>
                    <a:ext uri="{9D8B030D-6E8A-4147-A177-3AD203B41FA5}">
                      <a16:colId xmlns:a16="http://schemas.microsoft.com/office/drawing/2014/main" xmlns="" val="20005"/>
                    </a:ext>
                  </a:extLst>
                </a:gridCol>
                <a:gridCol w="332404">
                  <a:extLst>
                    <a:ext uri="{9D8B030D-6E8A-4147-A177-3AD203B41FA5}">
                      <a16:colId xmlns:a16="http://schemas.microsoft.com/office/drawing/2014/main" xmlns="" val="20006"/>
                    </a:ext>
                  </a:extLst>
                </a:gridCol>
                <a:gridCol w="330328">
                  <a:extLst>
                    <a:ext uri="{9D8B030D-6E8A-4147-A177-3AD203B41FA5}">
                      <a16:colId xmlns:a16="http://schemas.microsoft.com/office/drawing/2014/main" xmlns="" val="20007"/>
                    </a:ext>
                  </a:extLst>
                </a:gridCol>
                <a:gridCol w="340715">
                  <a:extLst>
                    <a:ext uri="{9D8B030D-6E8A-4147-A177-3AD203B41FA5}">
                      <a16:colId xmlns:a16="http://schemas.microsoft.com/office/drawing/2014/main" xmlns="" val="20008"/>
                    </a:ext>
                  </a:extLst>
                </a:gridCol>
                <a:gridCol w="342793">
                  <a:extLst>
                    <a:ext uri="{9D8B030D-6E8A-4147-A177-3AD203B41FA5}">
                      <a16:colId xmlns:a16="http://schemas.microsoft.com/office/drawing/2014/main" xmlns="" val="20009"/>
                    </a:ext>
                  </a:extLst>
                </a:gridCol>
                <a:gridCol w="340715">
                  <a:extLst>
                    <a:ext uri="{9D8B030D-6E8A-4147-A177-3AD203B41FA5}">
                      <a16:colId xmlns:a16="http://schemas.microsoft.com/office/drawing/2014/main" xmlns="" val="20010"/>
                    </a:ext>
                  </a:extLst>
                </a:gridCol>
                <a:gridCol w="336561">
                  <a:extLst>
                    <a:ext uri="{9D8B030D-6E8A-4147-A177-3AD203B41FA5}">
                      <a16:colId xmlns:a16="http://schemas.microsoft.com/office/drawing/2014/main" xmlns="" val="20011"/>
                    </a:ext>
                  </a:extLst>
                </a:gridCol>
                <a:gridCol w="357335">
                  <a:extLst>
                    <a:ext uri="{9D8B030D-6E8A-4147-A177-3AD203B41FA5}">
                      <a16:colId xmlns:a16="http://schemas.microsoft.com/office/drawing/2014/main" xmlns="" val="20012"/>
                    </a:ext>
                  </a:extLst>
                </a:gridCol>
                <a:gridCol w="355259">
                  <a:extLst>
                    <a:ext uri="{9D8B030D-6E8A-4147-A177-3AD203B41FA5}">
                      <a16:colId xmlns:a16="http://schemas.microsoft.com/office/drawing/2014/main" xmlns="" val="20013"/>
                    </a:ext>
                  </a:extLst>
                </a:gridCol>
                <a:gridCol w="307475">
                  <a:extLst>
                    <a:ext uri="{9D8B030D-6E8A-4147-A177-3AD203B41FA5}">
                      <a16:colId xmlns:a16="http://schemas.microsoft.com/office/drawing/2014/main" xmlns="" val="20014"/>
                    </a:ext>
                  </a:extLst>
                </a:gridCol>
                <a:gridCol w="382266">
                  <a:extLst>
                    <a:ext uri="{9D8B030D-6E8A-4147-A177-3AD203B41FA5}">
                      <a16:colId xmlns:a16="http://schemas.microsoft.com/office/drawing/2014/main" xmlns="" val="20015"/>
                    </a:ext>
                  </a:extLst>
                </a:gridCol>
                <a:gridCol w="382266">
                  <a:extLst>
                    <a:ext uri="{9D8B030D-6E8A-4147-A177-3AD203B41FA5}">
                      <a16:colId xmlns:a16="http://schemas.microsoft.com/office/drawing/2014/main" xmlns="" val="20016"/>
                    </a:ext>
                  </a:extLst>
                </a:gridCol>
                <a:gridCol w="382266">
                  <a:extLst>
                    <a:ext uri="{9D8B030D-6E8A-4147-A177-3AD203B41FA5}">
                      <a16:colId xmlns:a16="http://schemas.microsoft.com/office/drawing/2014/main" xmlns="" val="20017"/>
                    </a:ext>
                  </a:extLst>
                </a:gridCol>
                <a:gridCol w="380188">
                  <a:extLst>
                    <a:ext uri="{9D8B030D-6E8A-4147-A177-3AD203B41FA5}">
                      <a16:colId xmlns:a16="http://schemas.microsoft.com/office/drawing/2014/main" xmlns="" val="20018"/>
                    </a:ext>
                  </a:extLst>
                </a:gridCol>
                <a:gridCol w="330328">
                  <a:extLst>
                    <a:ext uri="{9D8B030D-6E8A-4147-A177-3AD203B41FA5}">
                      <a16:colId xmlns:a16="http://schemas.microsoft.com/office/drawing/2014/main" xmlns="" val="20019"/>
                    </a:ext>
                  </a:extLst>
                </a:gridCol>
                <a:gridCol w="307475">
                  <a:extLst>
                    <a:ext uri="{9D8B030D-6E8A-4147-A177-3AD203B41FA5}">
                      <a16:colId xmlns:a16="http://schemas.microsoft.com/office/drawing/2014/main" xmlns="" val="20020"/>
                    </a:ext>
                  </a:extLst>
                </a:gridCol>
                <a:gridCol w="305396">
                  <a:extLst>
                    <a:ext uri="{9D8B030D-6E8A-4147-A177-3AD203B41FA5}">
                      <a16:colId xmlns:a16="http://schemas.microsoft.com/office/drawing/2014/main" xmlns="" val="20021"/>
                    </a:ext>
                  </a:extLst>
                </a:gridCol>
              </a:tblGrid>
              <a:tr h="171944">
                <a:tc rowSpan="3">
                  <a:txBody>
                    <a:bodyPr/>
                    <a:lstStyle/>
                    <a:p>
                      <a:pPr algn="ctr" fontAlgn="ctr"/>
                      <a:r>
                        <a:rPr lang="zh-CN" altLang="en-US" sz="900" u="none" strike="noStrike" dirty="0">
                          <a:effectLst/>
                        </a:rPr>
                        <a:t>河流名称</a:t>
                      </a:r>
                      <a:endParaRPr lang="zh-CN" altLang="en-US" sz="900" b="0" i="0" u="none" strike="noStrike" dirty="0">
                        <a:solidFill>
                          <a:srgbClr val="000000"/>
                        </a:solidFill>
                        <a:effectLst/>
                        <a:latin typeface="宋体"/>
                      </a:endParaRPr>
                    </a:p>
                  </a:txBody>
                  <a:tcPr marL="5259" marR="5259" marT="5259" marB="0" anchor="ctr"/>
                </a:tc>
                <a:tc rowSpan="3">
                  <a:txBody>
                    <a:bodyPr/>
                    <a:lstStyle/>
                    <a:p>
                      <a:pPr algn="ctr" fontAlgn="ctr"/>
                      <a:r>
                        <a:rPr lang="zh-CN" altLang="en-US" sz="900" u="none" strike="noStrike" dirty="0">
                          <a:effectLst/>
                        </a:rPr>
                        <a:t>数据来源</a:t>
                      </a:r>
                      <a:endParaRPr lang="zh-CN" altLang="en-US" sz="900" b="0" i="0" u="none" strike="noStrike" dirty="0">
                        <a:solidFill>
                          <a:srgbClr val="000000"/>
                        </a:solidFill>
                        <a:effectLst/>
                        <a:latin typeface="宋体"/>
                      </a:endParaRPr>
                    </a:p>
                  </a:txBody>
                  <a:tcPr marL="5259" marR="5259" marT="5259" marB="0" anchor="ctr"/>
                </a:tc>
                <a:tc rowSpan="3">
                  <a:txBody>
                    <a:bodyPr/>
                    <a:lstStyle/>
                    <a:p>
                      <a:pPr algn="ctr" fontAlgn="ctr"/>
                      <a:r>
                        <a:rPr lang="zh-CN" altLang="en-US" sz="900" u="none" strike="noStrike" dirty="0">
                          <a:effectLst/>
                        </a:rPr>
                        <a:t>取样时间</a:t>
                      </a:r>
                      <a:endParaRPr lang="zh-CN" altLang="en-US" sz="900" b="0" i="0" u="none" strike="noStrike" dirty="0">
                        <a:solidFill>
                          <a:srgbClr val="000000"/>
                        </a:solidFill>
                        <a:effectLst/>
                        <a:latin typeface="宋体"/>
                      </a:endParaRPr>
                    </a:p>
                  </a:txBody>
                  <a:tcPr marL="5259" marR="5259" marT="5259" marB="0" anchor="ctr"/>
                </a:tc>
                <a:tc gridSpan="19">
                  <a:txBody>
                    <a:bodyPr/>
                    <a:lstStyle/>
                    <a:p>
                      <a:pPr algn="ctr" fontAlgn="ctr"/>
                      <a:r>
                        <a:rPr lang="zh-CN" altLang="en-US" sz="900" u="none" strike="noStrike">
                          <a:effectLst/>
                        </a:rPr>
                        <a:t>比对项</a:t>
                      </a:r>
                      <a:endParaRPr lang="zh-CN" altLang="en-US" sz="900" b="0" i="0" u="none" strike="noStrike">
                        <a:solidFill>
                          <a:srgbClr val="000000"/>
                        </a:solidFill>
                        <a:effectLst/>
                        <a:latin typeface="宋体"/>
                      </a:endParaRPr>
                    </a:p>
                  </a:txBody>
                  <a:tcPr marL="5259" marR="5259" marT="5259"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0"/>
                  </a:ext>
                </a:extLst>
              </a:tr>
              <a:tr h="19053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gridSpan="5">
                  <a:txBody>
                    <a:bodyPr/>
                    <a:lstStyle/>
                    <a:p>
                      <a:pPr algn="ctr" fontAlgn="ctr"/>
                      <a:r>
                        <a:rPr lang="zh-CN" altLang="en-US" sz="900" u="none" strike="noStrike">
                          <a:effectLst/>
                        </a:rPr>
                        <a:t>水质五参数</a:t>
                      </a:r>
                      <a:endParaRPr lang="zh-CN" altLang="en-US" sz="900" b="0" i="0" u="none" strike="noStrike">
                        <a:solidFill>
                          <a:srgbClr val="000000"/>
                        </a:solidFill>
                        <a:effectLst/>
                        <a:latin typeface="宋体"/>
                      </a:endParaRPr>
                    </a:p>
                  </a:txBody>
                  <a:tcPr marL="5259" marR="5259" marT="5259"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6">
                  <a:txBody>
                    <a:bodyPr/>
                    <a:lstStyle/>
                    <a:p>
                      <a:pPr algn="ctr" fontAlgn="ctr"/>
                      <a:r>
                        <a:rPr lang="zh-CN" altLang="en-US" sz="900" u="none" strike="noStrike">
                          <a:effectLst/>
                        </a:rPr>
                        <a:t>营养盐</a:t>
                      </a:r>
                      <a:r>
                        <a:rPr lang="en-US" altLang="zh-CN" sz="900" u="none" strike="noStrike">
                          <a:effectLst/>
                        </a:rPr>
                        <a:t>(</a:t>
                      </a:r>
                      <a:r>
                        <a:rPr lang="en-US" sz="900" u="none" strike="noStrike">
                          <a:effectLst/>
                        </a:rPr>
                        <a:t>mg/L)</a:t>
                      </a:r>
                      <a:endParaRPr lang="en-US" sz="900" b="0" i="0" u="none" strike="noStrike">
                        <a:solidFill>
                          <a:srgbClr val="000000"/>
                        </a:solidFill>
                        <a:effectLst/>
                        <a:latin typeface="宋体"/>
                      </a:endParaRPr>
                    </a:p>
                  </a:txBody>
                  <a:tcPr marL="5259" marR="5259" marT="5259"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ctr" fontAlgn="ctr"/>
                      <a:r>
                        <a:rPr lang="zh-CN" altLang="en-US" sz="900" u="none" strike="noStrike">
                          <a:effectLst/>
                        </a:rPr>
                        <a:t>重金属</a:t>
                      </a:r>
                      <a:r>
                        <a:rPr lang="en-US" altLang="zh-CN" sz="900" u="none" strike="noStrike">
                          <a:effectLst/>
                        </a:rPr>
                        <a:t>(</a:t>
                      </a:r>
                      <a:r>
                        <a:rPr lang="en-US" sz="900" u="none" strike="noStrike">
                          <a:effectLst/>
                        </a:rPr>
                        <a:t>PPb）</a:t>
                      </a:r>
                      <a:endParaRPr lang="en-US" sz="900" b="0" i="0" u="none" strike="noStrike">
                        <a:solidFill>
                          <a:srgbClr val="000000"/>
                        </a:solidFill>
                        <a:effectLst/>
                        <a:latin typeface="宋体"/>
                      </a:endParaRPr>
                    </a:p>
                  </a:txBody>
                  <a:tcPr marL="5259" marR="5259" marT="5259"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
                      </a:endParaRPr>
                    </a:p>
                  </a:txBody>
                  <a:tcPr marL="5259" marR="5259" marT="5259" marB="0" anchor="ctr"/>
                </a:tc>
                <a:tc>
                  <a:txBody>
                    <a:bodyPr/>
                    <a:lstStyle/>
                    <a:p>
                      <a:pPr algn="l" fontAlgn="ctr"/>
                      <a:r>
                        <a:rPr lang="zh-CN" altLang="en-US" sz="900" u="none" strike="noStrike">
                          <a:effectLst/>
                        </a:rPr>
                        <a:t>　</a:t>
                      </a:r>
                      <a:endParaRPr lang="zh-CN" altLang="en-US" sz="900" b="0" i="0" u="none" strike="noStrike">
                        <a:solidFill>
                          <a:srgbClr val="000000"/>
                        </a:solidFill>
                        <a:effectLst/>
                        <a:latin typeface="宋体"/>
                      </a:endParaRPr>
                    </a:p>
                  </a:txBody>
                  <a:tcPr marL="5259" marR="5259" marT="5259"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
                      </a:endParaRPr>
                    </a:p>
                  </a:txBody>
                  <a:tcPr marL="5259" marR="5259" marT="5259" marB="0" anchor="ctr"/>
                </a:tc>
                <a:tc>
                  <a:txBody>
                    <a:bodyPr/>
                    <a:lstStyle/>
                    <a:p>
                      <a:pPr algn="ctr" fontAlgn="ctr"/>
                      <a:r>
                        <a:rPr lang="zh-CN" altLang="en-US" sz="900" u="none" strike="noStrike">
                          <a:effectLst/>
                        </a:rPr>
                        <a:t>　</a:t>
                      </a:r>
                      <a:endParaRPr lang="zh-CN" altLang="en-US" sz="9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01"/>
                  </a:ext>
                </a:extLst>
              </a:tr>
              <a:tr h="38849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fontAlgn="ctr"/>
                      <a:r>
                        <a:rPr lang="zh-CN" altLang="en-US" sz="700" u="none" strike="noStrike" dirty="0">
                          <a:effectLst/>
                        </a:rPr>
                        <a:t>温度</a:t>
                      </a:r>
                      <a:r>
                        <a:rPr lang="en-US" altLang="zh-CN" sz="700" u="none" strike="noStrike" dirty="0">
                          <a:effectLst/>
                        </a:rPr>
                        <a:t>(℃)</a:t>
                      </a:r>
                      <a:endParaRPr lang="en-US" altLang="zh-CN" sz="700" b="0" i="0" u="none" strike="noStrike" dirty="0">
                        <a:solidFill>
                          <a:srgbClr val="000000"/>
                        </a:solidFill>
                        <a:effectLst/>
                        <a:latin typeface="宋体"/>
                      </a:endParaRPr>
                    </a:p>
                  </a:txBody>
                  <a:tcPr marL="5259" marR="5259" marT="5259" marB="0" anchor="ctr"/>
                </a:tc>
                <a:tc>
                  <a:txBody>
                    <a:bodyPr/>
                    <a:lstStyle/>
                    <a:p>
                      <a:pPr algn="ctr" fontAlgn="ctr"/>
                      <a:r>
                        <a:rPr lang="en-US" sz="700" u="none" strike="noStrike" dirty="0">
                          <a:effectLst/>
                        </a:rPr>
                        <a:t>PH</a:t>
                      </a:r>
                      <a:endParaRPr lang="en-US" sz="700" b="0" i="0" u="none" strike="noStrike" dirty="0">
                        <a:solidFill>
                          <a:srgbClr val="000000"/>
                        </a:solidFill>
                        <a:effectLst/>
                        <a:latin typeface="宋体"/>
                      </a:endParaRPr>
                    </a:p>
                  </a:txBody>
                  <a:tcPr marL="5259" marR="5259" marT="5259" marB="0" anchor="ctr"/>
                </a:tc>
                <a:tc>
                  <a:txBody>
                    <a:bodyPr/>
                    <a:lstStyle/>
                    <a:p>
                      <a:pPr algn="ctr" fontAlgn="ctr"/>
                      <a:r>
                        <a:rPr lang="zh-CN" altLang="en-US" sz="700" u="none" strike="noStrike" dirty="0">
                          <a:effectLst/>
                        </a:rPr>
                        <a:t>溶解氧</a:t>
                      </a:r>
                      <a:r>
                        <a:rPr lang="en-US" altLang="zh-CN" sz="700" u="none" strike="noStrike" dirty="0">
                          <a:effectLst/>
                        </a:rPr>
                        <a:t>(</a:t>
                      </a:r>
                      <a:r>
                        <a:rPr lang="en-US" sz="700" u="none" strike="noStrike" dirty="0">
                          <a:effectLst/>
                        </a:rPr>
                        <a:t>mg/L)</a:t>
                      </a:r>
                      <a:endParaRPr lang="en-US" sz="700" b="0" i="0" u="none" strike="noStrike" dirty="0">
                        <a:solidFill>
                          <a:srgbClr val="000000"/>
                        </a:solidFill>
                        <a:effectLst/>
                        <a:latin typeface="宋体"/>
                      </a:endParaRPr>
                    </a:p>
                  </a:txBody>
                  <a:tcPr marL="5259" marR="5259" marT="5259" marB="0" anchor="ctr"/>
                </a:tc>
                <a:tc>
                  <a:txBody>
                    <a:bodyPr/>
                    <a:lstStyle/>
                    <a:p>
                      <a:pPr algn="ctr" fontAlgn="ctr"/>
                      <a:r>
                        <a:rPr lang="zh-CN" altLang="en-US" sz="700" u="none" strike="noStrike" dirty="0">
                          <a:effectLst/>
                        </a:rPr>
                        <a:t>盐度</a:t>
                      </a:r>
                      <a:r>
                        <a:rPr lang="en-US" altLang="zh-CN" sz="700" u="none" strike="noStrike" dirty="0">
                          <a:effectLst/>
                        </a:rPr>
                        <a:t>(</a:t>
                      </a:r>
                      <a:r>
                        <a:rPr lang="en-US" sz="700" u="none" strike="noStrike" dirty="0">
                          <a:effectLst/>
                        </a:rPr>
                        <a:t>S/m）</a:t>
                      </a:r>
                      <a:endParaRPr lang="en-US" sz="700" b="0" i="0" u="none" strike="noStrike" dirty="0">
                        <a:solidFill>
                          <a:srgbClr val="000000"/>
                        </a:solidFill>
                        <a:effectLst/>
                        <a:latin typeface="宋体"/>
                      </a:endParaRPr>
                    </a:p>
                  </a:txBody>
                  <a:tcPr marL="5259" marR="5259" marT="5259" marB="0" anchor="ctr"/>
                </a:tc>
                <a:tc>
                  <a:txBody>
                    <a:bodyPr/>
                    <a:lstStyle/>
                    <a:p>
                      <a:pPr algn="ctr" fontAlgn="ctr"/>
                      <a:r>
                        <a:rPr lang="zh-CN" altLang="en-US" sz="700" u="none" strike="noStrike">
                          <a:effectLst/>
                        </a:rPr>
                        <a:t>浊度（</a:t>
                      </a:r>
                      <a:r>
                        <a:rPr lang="en-US" sz="700" u="none" strike="noStrike">
                          <a:effectLst/>
                        </a:rPr>
                        <a:t>NTU)</a:t>
                      </a:r>
                      <a:endParaRPr lang="en-US" sz="700" b="0" i="0" u="none" strike="noStrike">
                        <a:solidFill>
                          <a:srgbClr val="000000"/>
                        </a:solidFill>
                        <a:effectLst/>
                        <a:latin typeface="宋体"/>
                      </a:endParaRPr>
                    </a:p>
                  </a:txBody>
                  <a:tcPr marL="5259" marR="5259" marT="5259" marB="0" anchor="ctr"/>
                </a:tc>
                <a:tc>
                  <a:txBody>
                    <a:bodyPr/>
                    <a:lstStyle/>
                    <a:p>
                      <a:pPr algn="ctr" fontAlgn="ctr"/>
                      <a:r>
                        <a:rPr lang="zh-CN" altLang="en-US" sz="700" u="none" strike="noStrike" dirty="0">
                          <a:effectLst/>
                        </a:rPr>
                        <a:t>总氮</a:t>
                      </a:r>
                      <a:endParaRPr lang="zh-CN" altLang="en-US" sz="700" b="0" i="0" u="none" strike="noStrike" dirty="0">
                        <a:solidFill>
                          <a:srgbClr val="000000"/>
                        </a:solidFill>
                        <a:effectLst/>
                        <a:latin typeface="宋体"/>
                      </a:endParaRPr>
                    </a:p>
                  </a:txBody>
                  <a:tcPr marL="5259" marR="5259" marT="5259" marB="0" anchor="ctr"/>
                </a:tc>
                <a:tc>
                  <a:txBody>
                    <a:bodyPr/>
                    <a:lstStyle/>
                    <a:p>
                      <a:pPr algn="ctr" fontAlgn="ctr"/>
                      <a:r>
                        <a:rPr lang="zh-CN" altLang="en-US" sz="700" u="none" strike="noStrike" dirty="0">
                          <a:effectLst/>
                        </a:rPr>
                        <a:t>硝酸盐氮</a:t>
                      </a:r>
                      <a:endParaRPr lang="zh-CN" altLang="en-US" sz="700" b="0" i="0" u="none" strike="noStrike" dirty="0">
                        <a:solidFill>
                          <a:srgbClr val="000000"/>
                        </a:solidFill>
                        <a:effectLst/>
                        <a:latin typeface="宋体"/>
                      </a:endParaRPr>
                    </a:p>
                  </a:txBody>
                  <a:tcPr marL="5259" marR="5259" marT="5259" marB="0" anchor="ctr"/>
                </a:tc>
                <a:tc>
                  <a:txBody>
                    <a:bodyPr/>
                    <a:lstStyle/>
                    <a:p>
                      <a:pPr algn="ctr" fontAlgn="ctr"/>
                      <a:r>
                        <a:rPr lang="zh-CN" altLang="en-US" sz="700" u="none" strike="noStrike" dirty="0">
                          <a:effectLst/>
                        </a:rPr>
                        <a:t>亚硝酸盐氮</a:t>
                      </a:r>
                      <a:endParaRPr lang="zh-CN" altLang="en-US" sz="700" b="0" i="0" u="none" strike="noStrike" dirty="0">
                        <a:solidFill>
                          <a:srgbClr val="000000"/>
                        </a:solidFill>
                        <a:effectLst/>
                        <a:latin typeface="宋体"/>
                      </a:endParaRPr>
                    </a:p>
                  </a:txBody>
                  <a:tcPr marL="5259" marR="5259" marT="5259" marB="0" anchor="ctr"/>
                </a:tc>
                <a:tc>
                  <a:txBody>
                    <a:bodyPr/>
                    <a:lstStyle/>
                    <a:p>
                      <a:pPr algn="ctr" fontAlgn="ctr"/>
                      <a:r>
                        <a:rPr lang="zh-CN" altLang="en-US" sz="700" u="none" strike="noStrike" dirty="0">
                          <a:effectLst/>
                        </a:rPr>
                        <a:t>氨态氮</a:t>
                      </a:r>
                      <a:endParaRPr lang="zh-CN" altLang="en-US" sz="700" b="0" i="0" u="none" strike="noStrike" dirty="0">
                        <a:solidFill>
                          <a:srgbClr val="000000"/>
                        </a:solidFill>
                        <a:effectLst/>
                        <a:latin typeface="宋体"/>
                      </a:endParaRPr>
                    </a:p>
                  </a:txBody>
                  <a:tcPr marL="5259" marR="5259" marT="5259" marB="0" anchor="ctr"/>
                </a:tc>
                <a:tc>
                  <a:txBody>
                    <a:bodyPr/>
                    <a:lstStyle/>
                    <a:p>
                      <a:pPr algn="ctr" fontAlgn="ctr"/>
                      <a:r>
                        <a:rPr lang="zh-CN" altLang="en-US" sz="700" u="none" strike="noStrike" dirty="0">
                          <a:effectLst/>
                        </a:rPr>
                        <a:t>总磷</a:t>
                      </a:r>
                      <a:endParaRPr lang="zh-CN" altLang="en-US" sz="700" b="0" i="0" u="none" strike="noStrike" dirty="0">
                        <a:solidFill>
                          <a:srgbClr val="000000"/>
                        </a:solidFill>
                        <a:effectLst/>
                        <a:latin typeface="宋体"/>
                      </a:endParaRPr>
                    </a:p>
                  </a:txBody>
                  <a:tcPr marL="5259" marR="5259" marT="5259" marB="0" anchor="ctr"/>
                </a:tc>
                <a:tc>
                  <a:txBody>
                    <a:bodyPr/>
                    <a:lstStyle/>
                    <a:p>
                      <a:pPr algn="ctr" fontAlgn="ctr"/>
                      <a:r>
                        <a:rPr lang="zh-CN" altLang="en-US" sz="700" u="none" strike="noStrike" dirty="0">
                          <a:effectLst/>
                        </a:rPr>
                        <a:t>磷酸盐</a:t>
                      </a:r>
                      <a:endParaRPr lang="zh-CN" altLang="en-US" sz="700" b="0" i="0" u="none" strike="noStrike" dirty="0">
                        <a:solidFill>
                          <a:srgbClr val="000000"/>
                        </a:solidFill>
                        <a:effectLst/>
                        <a:latin typeface="宋体"/>
                      </a:endParaRPr>
                    </a:p>
                  </a:txBody>
                  <a:tcPr marL="5259" marR="5259" marT="5259" marB="0" anchor="ctr"/>
                </a:tc>
                <a:tc>
                  <a:txBody>
                    <a:bodyPr/>
                    <a:lstStyle/>
                    <a:p>
                      <a:pPr algn="ctr" fontAlgn="ctr"/>
                      <a:r>
                        <a:rPr lang="en-US" sz="700" u="none" strike="noStrike" dirty="0">
                          <a:effectLst/>
                        </a:rPr>
                        <a:t>Cu</a:t>
                      </a:r>
                      <a:endParaRPr lang="en-US" sz="700" b="0" i="0" u="none" strike="noStrike" dirty="0">
                        <a:solidFill>
                          <a:srgbClr val="000000"/>
                        </a:solidFill>
                        <a:effectLst/>
                        <a:latin typeface="宋体"/>
                      </a:endParaRPr>
                    </a:p>
                  </a:txBody>
                  <a:tcPr marL="5259" marR="5259" marT="5259" marB="0" anchor="ctr"/>
                </a:tc>
                <a:tc>
                  <a:txBody>
                    <a:bodyPr/>
                    <a:lstStyle/>
                    <a:p>
                      <a:pPr algn="ctr" fontAlgn="ctr"/>
                      <a:r>
                        <a:rPr lang="en-US" sz="700" u="none" strike="noStrike" dirty="0" err="1">
                          <a:effectLst/>
                        </a:rPr>
                        <a:t>Pb</a:t>
                      </a:r>
                      <a:endParaRPr lang="en-US" sz="700" b="0" i="0" u="none" strike="noStrike" dirty="0">
                        <a:solidFill>
                          <a:srgbClr val="000000"/>
                        </a:solidFill>
                        <a:effectLst/>
                        <a:latin typeface="宋体"/>
                      </a:endParaRPr>
                    </a:p>
                  </a:txBody>
                  <a:tcPr marL="5259" marR="5259" marT="5259" marB="0" anchor="ctr"/>
                </a:tc>
                <a:tc>
                  <a:txBody>
                    <a:bodyPr/>
                    <a:lstStyle/>
                    <a:p>
                      <a:pPr algn="ctr" fontAlgn="ctr"/>
                      <a:r>
                        <a:rPr lang="en-US" sz="700" u="none" strike="noStrike" dirty="0">
                          <a:effectLst/>
                        </a:rPr>
                        <a:t>Zn</a:t>
                      </a:r>
                      <a:endParaRPr lang="en-US" sz="700" b="0" i="0" u="none" strike="noStrike" dirty="0">
                        <a:solidFill>
                          <a:srgbClr val="000000"/>
                        </a:solidFill>
                        <a:effectLst/>
                        <a:latin typeface="宋体"/>
                      </a:endParaRPr>
                    </a:p>
                  </a:txBody>
                  <a:tcPr marL="5259" marR="5259" marT="5259" marB="0" anchor="ctr"/>
                </a:tc>
                <a:tc>
                  <a:txBody>
                    <a:bodyPr/>
                    <a:lstStyle/>
                    <a:p>
                      <a:pPr algn="ctr" fontAlgn="ctr"/>
                      <a:r>
                        <a:rPr lang="en-US" sz="700" u="none" strike="noStrike" dirty="0">
                          <a:effectLst/>
                        </a:rPr>
                        <a:t>Cr</a:t>
                      </a:r>
                      <a:r>
                        <a:rPr lang="en-US" sz="700" u="none" strike="noStrike" baseline="30000" dirty="0">
                          <a:effectLst/>
                        </a:rPr>
                        <a:t>6+</a:t>
                      </a:r>
                      <a:endParaRPr lang="en-US" sz="700" b="0" i="0" u="none" strike="noStrike" dirty="0">
                        <a:solidFill>
                          <a:srgbClr val="000000"/>
                        </a:solidFill>
                        <a:effectLst/>
                        <a:latin typeface="宋体"/>
                      </a:endParaRPr>
                    </a:p>
                  </a:txBody>
                  <a:tcPr marL="5259" marR="5259" marT="5259" marB="0" anchor="ctr"/>
                </a:tc>
                <a:tc>
                  <a:txBody>
                    <a:bodyPr/>
                    <a:lstStyle/>
                    <a:p>
                      <a:pPr algn="ctr" fontAlgn="ctr"/>
                      <a:r>
                        <a:rPr lang="en-US" sz="700" u="none" strike="noStrike" dirty="0">
                          <a:effectLst/>
                        </a:rPr>
                        <a:t>COD(mg/L)</a:t>
                      </a:r>
                      <a:endParaRPr lang="en-US" sz="700" b="0" i="0" u="none" strike="noStrike" dirty="0">
                        <a:solidFill>
                          <a:srgbClr val="000000"/>
                        </a:solidFill>
                        <a:effectLst/>
                        <a:latin typeface="宋体"/>
                      </a:endParaRPr>
                    </a:p>
                  </a:txBody>
                  <a:tcPr marL="5259" marR="5259" marT="5259" marB="0" anchor="ctr"/>
                </a:tc>
                <a:tc>
                  <a:txBody>
                    <a:bodyPr/>
                    <a:lstStyle/>
                    <a:p>
                      <a:pPr algn="l" fontAlgn="ctr"/>
                      <a:r>
                        <a:rPr lang="en-US" sz="700" u="none" strike="noStrike" dirty="0">
                          <a:effectLst/>
                        </a:rPr>
                        <a:t>TOC(mg/L)</a:t>
                      </a:r>
                      <a:endParaRPr lang="en-US" sz="700" b="0" i="0" u="none" strike="noStrike" dirty="0">
                        <a:solidFill>
                          <a:srgbClr val="000000"/>
                        </a:solidFill>
                        <a:effectLst/>
                        <a:latin typeface="宋体"/>
                      </a:endParaRPr>
                    </a:p>
                  </a:txBody>
                  <a:tcPr marL="5259" marR="5259" marT="5259" marB="0" anchor="ctr"/>
                </a:tc>
                <a:tc>
                  <a:txBody>
                    <a:bodyPr/>
                    <a:lstStyle/>
                    <a:p>
                      <a:pPr algn="ctr" fontAlgn="ctr"/>
                      <a:r>
                        <a:rPr lang="zh-CN" altLang="en-US" sz="700" u="none" strike="noStrike" dirty="0">
                          <a:effectLst/>
                        </a:rPr>
                        <a:t>氟化物</a:t>
                      </a:r>
                      <a:r>
                        <a:rPr lang="en-US" altLang="zh-CN" sz="700" u="none" strike="noStrike" dirty="0">
                          <a:effectLst/>
                        </a:rPr>
                        <a:t>(</a:t>
                      </a:r>
                      <a:r>
                        <a:rPr lang="en-US" sz="700" u="none" strike="noStrike" dirty="0">
                          <a:effectLst/>
                        </a:rPr>
                        <a:t>mg/L)</a:t>
                      </a:r>
                      <a:endParaRPr lang="en-US" sz="700" b="0" i="0" u="none" strike="noStrike" dirty="0">
                        <a:solidFill>
                          <a:srgbClr val="000000"/>
                        </a:solidFill>
                        <a:effectLst/>
                        <a:latin typeface="宋体"/>
                      </a:endParaRPr>
                    </a:p>
                  </a:txBody>
                  <a:tcPr marL="5259" marR="5259" marT="5259" marB="0" anchor="ctr"/>
                </a:tc>
                <a:tc>
                  <a:txBody>
                    <a:bodyPr/>
                    <a:lstStyle/>
                    <a:p>
                      <a:pPr algn="ctr" fontAlgn="ctr"/>
                      <a:r>
                        <a:rPr lang="zh-CN" altLang="en-US" sz="700" u="none" strike="noStrike" dirty="0">
                          <a:effectLst/>
                        </a:rPr>
                        <a:t>硫化物</a:t>
                      </a:r>
                      <a:r>
                        <a:rPr lang="en-US" altLang="zh-CN" sz="700" u="none" strike="noStrike" dirty="0">
                          <a:effectLst/>
                        </a:rPr>
                        <a:t>(</a:t>
                      </a:r>
                      <a:r>
                        <a:rPr lang="en-US" sz="700" u="none" strike="noStrike" dirty="0">
                          <a:effectLst/>
                        </a:rPr>
                        <a:t>mg/L)</a:t>
                      </a:r>
                      <a:endParaRPr lang="en-US" sz="700" b="0" i="0" u="none" strike="noStrike" dirty="0">
                        <a:solidFill>
                          <a:srgbClr val="000000"/>
                        </a:solidFill>
                        <a:effectLst/>
                        <a:latin typeface="宋体"/>
                      </a:endParaRPr>
                    </a:p>
                  </a:txBody>
                  <a:tcPr marL="5259" marR="5259" marT="5259" marB="0" anchor="ctr"/>
                </a:tc>
                <a:extLst>
                  <a:ext uri="{0D108BD9-81ED-4DB2-BD59-A6C34878D82A}">
                    <a16:rowId xmlns:a16="http://schemas.microsoft.com/office/drawing/2014/main" xmlns="" val="10002"/>
                  </a:ext>
                </a:extLst>
              </a:tr>
              <a:tr h="196092">
                <a:tc rowSpan="2">
                  <a:txBody>
                    <a:bodyPr/>
                    <a:lstStyle/>
                    <a:p>
                      <a:pPr algn="ctr" fontAlgn="ctr"/>
                      <a:r>
                        <a:rPr lang="zh-CN" altLang="en-US" sz="900" u="none" strike="noStrike">
                          <a:effectLst/>
                        </a:rPr>
                        <a:t>石河</a:t>
                      </a:r>
                      <a:endParaRPr lang="zh-CN" altLang="en-US" sz="900" b="0" i="0" u="none" strike="noStrike">
                        <a:solidFill>
                          <a:srgbClr val="000000"/>
                        </a:solidFill>
                        <a:effectLst/>
                        <a:latin typeface="宋体"/>
                      </a:endParaRPr>
                    </a:p>
                  </a:txBody>
                  <a:tcPr marL="5259" marR="5259" marT="5259" marB="0" anchor="ctr"/>
                </a:tc>
                <a:tc>
                  <a:txBody>
                    <a:bodyPr/>
                    <a:lstStyle/>
                    <a:p>
                      <a:pPr algn="ctr" fontAlgn="ctr"/>
                      <a:r>
                        <a:rPr lang="zh-CN" altLang="en-US" sz="900" u="none" strike="noStrike">
                          <a:effectLst/>
                        </a:rPr>
                        <a:t>室内数据</a:t>
                      </a:r>
                      <a:endParaRPr lang="zh-CN" altLang="en-US" sz="900" b="0" i="0" u="none" strike="noStrike">
                        <a:solidFill>
                          <a:srgbClr val="000000"/>
                        </a:solidFill>
                        <a:effectLst/>
                        <a:latin typeface="宋体"/>
                      </a:endParaRPr>
                    </a:p>
                  </a:txBody>
                  <a:tcPr marL="5259" marR="5259" marT="5259" marB="0" anchor="ctr"/>
                </a:tc>
                <a:tc rowSpan="2">
                  <a:txBody>
                    <a:bodyPr/>
                    <a:lstStyle/>
                    <a:p>
                      <a:pPr algn="ctr" fontAlgn="ctr"/>
                      <a:r>
                        <a:rPr lang="en-US" altLang="zh-CN" sz="800" u="none" strike="noStrike">
                          <a:effectLst/>
                        </a:rPr>
                        <a:t>170511</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宋体"/>
                      </a:endParaRPr>
                    </a:p>
                  </a:txBody>
                  <a:tcPr marL="5259" marR="5259" marT="5259" marB="0" anchor="ctr"/>
                </a:tc>
                <a:tc>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9.200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宋体"/>
                      </a:endParaRPr>
                    </a:p>
                  </a:txBody>
                  <a:tcPr marL="5259" marR="5259" marT="5259" marB="0" anchor="ctr"/>
                </a:tc>
                <a:tc>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宋体"/>
                      </a:endParaRPr>
                    </a:p>
                  </a:txBody>
                  <a:tcPr marL="5259" marR="5259" marT="5259" marB="0" anchor="ctr"/>
                </a:tc>
                <a:tc>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14.030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0.028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0.090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0.063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3.157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0.145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2.954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24.000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3.460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4.090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0.116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03"/>
                  </a:ext>
                </a:extLst>
              </a:tr>
              <a:tr h="196092">
                <a:tc vMerge="1">
                  <a:txBody>
                    <a:bodyPr/>
                    <a:lstStyle/>
                    <a:p>
                      <a:endParaRPr lang="zh-CN" altLang="en-US"/>
                    </a:p>
                  </a:txBody>
                  <a:tcPr/>
                </a:tc>
                <a:tc>
                  <a:txBody>
                    <a:bodyPr/>
                    <a:lstStyle/>
                    <a:p>
                      <a:pPr algn="ctr" fontAlgn="ctr"/>
                      <a:r>
                        <a:rPr lang="zh-CN" altLang="en-US" sz="900" u="none" strike="noStrike">
                          <a:effectLst/>
                        </a:rPr>
                        <a:t>在线数据</a:t>
                      </a:r>
                      <a:endParaRPr lang="zh-CN" altLang="en-US" sz="900" b="0" i="0" u="none" strike="noStrike">
                        <a:solidFill>
                          <a:srgbClr val="000000"/>
                        </a:solidFill>
                        <a:effectLst/>
                        <a:latin typeface="宋体"/>
                      </a:endParaRPr>
                    </a:p>
                  </a:txBody>
                  <a:tcPr marL="5259" marR="5259" marT="5259" marB="0" anchor="ctr"/>
                </a:tc>
                <a:tc vMerge="1">
                  <a:txBody>
                    <a:bodyPr/>
                    <a:lstStyle/>
                    <a:p>
                      <a:endParaRPr lang="zh-CN" altLang="en-US"/>
                    </a:p>
                  </a:txBody>
                  <a:tcPr/>
                </a:tc>
                <a:tc>
                  <a:txBody>
                    <a:bodyPr/>
                    <a:lstStyle/>
                    <a:p>
                      <a:pPr algn="ctr" fontAlgn="ctr"/>
                      <a:r>
                        <a:rPr lang="en-US" altLang="zh-CN" sz="800" u="none" strike="noStrike">
                          <a:effectLst/>
                        </a:rPr>
                        <a:t>18.944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8.720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9.678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0.318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6.095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6.209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2.583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0.015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0.039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0.037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dirty="0">
                          <a:effectLst/>
                        </a:rPr>
                        <a:t>　</a:t>
                      </a:r>
                      <a:endParaRPr lang="zh-CN" altLang="en-US" sz="800" b="0" i="0" u="none" strike="noStrike" dirty="0">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6.320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2.402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0.770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dirty="0">
                          <a:effectLst/>
                        </a:rPr>
                        <a:t>0.000 </a:t>
                      </a:r>
                      <a:endParaRPr lang="en-US" altLang="zh-CN" sz="800" b="0" i="0" u="none" strike="noStrike" dirty="0">
                        <a:solidFill>
                          <a:srgbClr val="000000"/>
                        </a:solidFill>
                        <a:effectLst/>
                        <a:latin typeface="宋体"/>
                      </a:endParaRPr>
                    </a:p>
                  </a:txBody>
                  <a:tcPr marL="5259" marR="5259" marT="5259" marB="0" anchor="ctr"/>
                </a:tc>
                <a:extLst>
                  <a:ext uri="{0D108BD9-81ED-4DB2-BD59-A6C34878D82A}">
                    <a16:rowId xmlns:a16="http://schemas.microsoft.com/office/drawing/2014/main" xmlns="" val="10004"/>
                  </a:ext>
                </a:extLst>
              </a:tr>
              <a:tr h="196092">
                <a:tc rowSpan="2">
                  <a:txBody>
                    <a:bodyPr/>
                    <a:lstStyle/>
                    <a:p>
                      <a:pPr algn="ctr" fontAlgn="ctr"/>
                      <a:r>
                        <a:rPr lang="zh-CN" altLang="en-US" sz="900" u="none" strike="noStrike">
                          <a:effectLst/>
                        </a:rPr>
                        <a:t>新开河</a:t>
                      </a:r>
                      <a:endParaRPr lang="zh-CN" altLang="en-US" sz="900" b="0" i="0" u="none" strike="noStrike">
                        <a:solidFill>
                          <a:srgbClr val="000000"/>
                        </a:solidFill>
                        <a:effectLst/>
                        <a:latin typeface="宋体"/>
                      </a:endParaRPr>
                    </a:p>
                  </a:txBody>
                  <a:tcPr marL="5259" marR="5259" marT="5259" marB="0" anchor="ctr"/>
                </a:tc>
                <a:tc>
                  <a:txBody>
                    <a:bodyPr/>
                    <a:lstStyle/>
                    <a:p>
                      <a:pPr algn="ctr" fontAlgn="ctr"/>
                      <a:r>
                        <a:rPr lang="zh-CN" altLang="en-US" sz="900" u="none" strike="noStrike">
                          <a:effectLst/>
                        </a:rPr>
                        <a:t>室内数据</a:t>
                      </a:r>
                      <a:endParaRPr lang="zh-CN" altLang="en-US" sz="900" b="0" i="0" u="none" strike="noStrike">
                        <a:solidFill>
                          <a:srgbClr val="000000"/>
                        </a:solidFill>
                        <a:effectLst/>
                        <a:latin typeface="宋体"/>
                      </a:endParaRPr>
                    </a:p>
                  </a:txBody>
                  <a:tcPr marL="5259" marR="5259" marT="5259" marB="0" anchor="ctr"/>
                </a:tc>
                <a:tc rowSpan="2">
                  <a:txBody>
                    <a:bodyPr/>
                    <a:lstStyle/>
                    <a:p>
                      <a:pPr algn="ctr" fontAlgn="ctr"/>
                      <a:r>
                        <a:rPr lang="en-US" altLang="zh-CN" sz="800" u="none" strike="noStrike">
                          <a:effectLst/>
                        </a:rPr>
                        <a:t>170511</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8.110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7.412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0.018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0.234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1.210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0.033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2.152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14.000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2.760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3.060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0.548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05"/>
                  </a:ext>
                </a:extLst>
              </a:tr>
              <a:tr h="196092">
                <a:tc vMerge="1">
                  <a:txBody>
                    <a:bodyPr/>
                    <a:lstStyle/>
                    <a:p>
                      <a:endParaRPr lang="zh-CN" altLang="en-US"/>
                    </a:p>
                  </a:txBody>
                  <a:tcPr/>
                </a:tc>
                <a:tc>
                  <a:txBody>
                    <a:bodyPr/>
                    <a:lstStyle/>
                    <a:p>
                      <a:pPr algn="ctr" fontAlgn="ctr"/>
                      <a:r>
                        <a:rPr lang="zh-CN" altLang="en-US" sz="900" u="none" strike="noStrike">
                          <a:effectLst/>
                        </a:rPr>
                        <a:t>在线数据</a:t>
                      </a:r>
                      <a:endParaRPr lang="zh-CN" altLang="en-US" sz="900" b="0" i="0" u="none" strike="noStrike">
                        <a:solidFill>
                          <a:srgbClr val="000000"/>
                        </a:solidFill>
                        <a:effectLst/>
                        <a:latin typeface="宋体"/>
                      </a:endParaRPr>
                    </a:p>
                  </a:txBody>
                  <a:tcPr marL="5259" marR="5259" marT="5259" marB="0" anchor="ctr"/>
                </a:tc>
                <a:tc vMerge="1">
                  <a:txBody>
                    <a:bodyPr/>
                    <a:lstStyle/>
                    <a:p>
                      <a:endParaRPr lang="zh-CN" altLang="en-US"/>
                    </a:p>
                  </a:txBody>
                  <a:tcPr/>
                </a:tc>
                <a:tc>
                  <a:txBody>
                    <a:bodyPr/>
                    <a:lstStyle/>
                    <a:p>
                      <a:pPr algn="ctr" fontAlgn="ctr"/>
                      <a:r>
                        <a:rPr lang="en-US" altLang="zh-CN" sz="800" u="none" strike="noStrike">
                          <a:effectLst/>
                        </a:rPr>
                        <a:t>21.936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6.894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8.409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29.543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9.492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1.763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0.941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0.029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0.525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253.000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3.800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0.797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06"/>
                  </a:ext>
                </a:extLst>
              </a:tr>
              <a:tr h="196092">
                <a:tc rowSpan="2">
                  <a:txBody>
                    <a:bodyPr/>
                    <a:lstStyle/>
                    <a:p>
                      <a:pPr algn="ctr" fontAlgn="ctr"/>
                      <a:r>
                        <a:rPr lang="zh-CN" altLang="en-US" sz="900" u="none" strike="noStrike">
                          <a:effectLst/>
                        </a:rPr>
                        <a:t>汤河</a:t>
                      </a:r>
                      <a:endParaRPr lang="zh-CN" altLang="en-US" sz="900" b="0" i="0" u="none" strike="noStrike">
                        <a:solidFill>
                          <a:srgbClr val="000000"/>
                        </a:solidFill>
                        <a:effectLst/>
                        <a:latin typeface="宋体"/>
                      </a:endParaRPr>
                    </a:p>
                  </a:txBody>
                  <a:tcPr marL="5259" marR="5259" marT="5259" marB="0" anchor="ctr"/>
                </a:tc>
                <a:tc>
                  <a:txBody>
                    <a:bodyPr/>
                    <a:lstStyle/>
                    <a:p>
                      <a:pPr algn="ctr" fontAlgn="ctr"/>
                      <a:r>
                        <a:rPr lang="zh-CN" altLang="en-US" sz="900" u="none" strike="noStrike">
                          <a:effectLst/>
                        </a:rPr>
                        <a:t>室内数据</a:t>
                      </a:r>
                      <a:endParaRPr lang="zh-CN" altLang="en-US" sz="900" b="0" i="0" u="none" strike="noStrike">
                        <a:solidFill>
                          <a:srgbClr val="000000"/>
                        </a:solidFill>
                        <a:effectLst/>
                        <a:latin typeface="宋体"/>
                      </a:endParaRPr>
                    </a:p>
                  </a:txBody>
                  <a:tcPr marL="5259" marR="5259" marT="5259" marB="0" anchor="ctr"/>
                </a:tc>
                <a:tc rowSpan="2">
                  <a:txBody>
                    <a:bodyPr/>
                    <a:lstStyle/>
                    <a:p>
                      <a:pPr algn="ctr" fontAlgn="ctr"/>
                      <a:r>
                        <a:rPr lang="en-US" altLang="zh-CN" sz="800" u="none" strike="noStrike">
                          <a:effectLst/>
                        </a:rPr>
                        <a:t>170511</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10.980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15.104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0.022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0.031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0.052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2.717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0.210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6.414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13.000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2.760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3.540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0.176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07"/>
                  </a:ext>
                </a:extLst>
              </a:tr>
              <a:tr h="196092">
                <a:tc vMerge="1">
                  <a:txBody>
                    <a:bodyPr/>
                    <a:lstStyle/>
                    <a:p>
                      <a:endParaRPr lang="zh-CN" altLang="en-US"/>
                    </a:p>
                  </a:txBody>
                  <a:tcPr/>
                </a:tc>
                <a:tc>
                  <a:txBody>
                    <a:bodyPr/>
                    <a:lstStyle/>
                    <a:p>
                      <a:pPr algn="ctr" fontAlgn="ctr"/>
                      <a:r>
                        <a:rPr lang="zh-CN" altLang="en-US" sz="900" u="none" strike="noStrike">
                          <a:effectLst/>
                        </a:rPr>
                        <a:t>在线数据</a:t>
                      </a:r>
                      <a:endParaRPr lang="zh-CN" altLang="en-US" sz="900" b="0" i="0" u="none" strike="noStrike">
                        <a:solidFill>
                          <a:srgbClr val="000000"/>
                        </a:solidFill>
                        <a:effectLst/>
                        <a:latin typeface="宋体"/>
                      </a:endParaRPr>
                    </a:p>
                  </a:txBody>
                  <a:tcPr marL="5259" marR="5259" marT="5259" marB="0" anchor="ctr"/>
                </a:tc>
                <a:tc vMerge="1">
                  <a:txBody>
                    <a:bodyPr/>
                    <a:lstStyle/>
                    <a:p>
                      <a:endParaRPr lang="zh-CN" altLang="en-US"/>
                    </a:p>
                  </a:txBody>
                  <a:tcPr/>
                </a:tc>
                <a:tc>
                  <a:txBody>
                    <a:bodyPr/>
                    <a:lstStyle/>
                    <a:p>
                      <a:pPr algn="ctr" fontAlgn="ctr"/>
                      <a:r>
                        <a:rPr lang="en-US" altLang="zh-CN" sz="800" u="none" strike="noStrike">
                          <a:effectLst/>
                        </a:rPr>
                        <a:t>20.101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8.060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8.712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3.452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5.951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0.883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0.147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0.116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8.800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803.700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3.523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1.339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0.884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08"/>
                  </a:ext>
                </a:extLst>
              </a:tr>
              <a:tr h="196092">
                <a:tc rowSpan="2">
                  <a:txBody>
                    <a:bodyPr/>
                    <a:lstStyle/>
                    <a:p>
                      <a:pPr algn="ctr" fontAlgn="ctr"/>
                      <a:r>
                        <a:rPr lang="zh-CN" altLang="en-US" sz="900" u="none" strike="noStrike">
                          <a:effectLst/>
                        </a:rPr>
                        <a:t>戴河</a:t>
                      </a:r>
                      <a:endParaRPr lang="zh-CN" altLang="en-US" sz="900" b="0" i="0" u="none" strike="noStrike">
                        <a:solidFill>
                          <a:srgbClr val="000000"/>
                        </a:solidFill>
                        <a:effectLst/>
                        <a:latin typeface="宋体"/>
                      </a:endParaRPr>
                    </a:p>
                  </a:txBody>
                  <a:tcPr marL="5259" marR="5259" marT="5259" marB="0" anchor="ctr"/>
                </a:tc>
                <a:tc>
                  <a:txBody>
                    <a:bodyPr/>
                    <a:lstStyle/>
                    <a:p>
                      <a:pPr algn="ctr" fontAlgn="ctr"/>
                      <a:r>
                        <a:rPr lang="zh-CN" altLang="en-US" sz="900" u="none" strike="noStrike">
                          <a:effectLst/>
                        </a:rPr>
                        <a:t>室内数据</a:t>
                      </a:r>
                      <a:endParaRPr lang="zh-CN" altLang="en-US" sz="900" b="0" i="0" u="none" strike="noStrike">
                        <a:solidFill>
                          <a:srgbClr val="000000"/>
                        </a:solidFill>
                        <a:effectLst/>
                        <a:latin typeface="宋体"/>
                      </a:endParaRPr>
                    </a:p>
                  </a:txBody>
                  <a:tcPr marL="5259" marR="5259" marT="5259" marB="0" anchor="ctr"/>
                </a:tc>
                <a:tc rowSpan="2">
                  <a:txBody>
                    <a:bodyPr/>
                    <a:lstStyle/>
                    <a:p>
                      <a:pPr algn="ctr" fontAlgn="ctr"/>
                      <a:r>
                        <a:rPr lang="en-US" altLang="zh-CN" sz="800" u="none" strike="noStrike">
                          <a:effectLst/>
                        </a:rPr>
                        <a:t>170511</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13.760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未检出</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0.012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0.499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1.104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0.034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0.466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94.000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5.790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6.510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0.029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09"/>
                  </a:ext>
                </a:extLst>
              </a:tr>
              <a:tr h="196092">
                <a:tc vMerge="1">
                  <a:txBody>
                    <a:bodyPr/>
                    <a:lstStyle/>
                    <a:p>
                      <a:endParaRPr lang="zh-CN" altLang="en-US"/>
                    </a:p>
                  </a:txBody>
                  <a:tcPr/>
                </a:tc>
                <a:tc>
                  <a:txBody>
                    <a:bodyPr/>
                    <a:lstStyle/>
                    <a:p>
                      <a:pPr algn="ctr" fontAlgn="ctr"/>
                      <a:r>
                        <a:rPr lang="zh-CN" altLang="en-US" sz="900" u="none" strike="noStrike">
                          <a:effectLst/>
                        </a:rPr>
                        <a:t>在线数据</a:t>
                      </a:r>
                      <a:endParaRPr lang="zh-CN" altLang="en-US" sz="900" b="0" i="0" u="none" strike="noStrike">
                        <a:solidFill>
                          <a:srgbClr val="000000"/>
                        </a:solidFill>
                        <a:effectLst/>
                        <a:latin typeface="宋体"/>
                      </a:endParaRPr>
                    </a:p>
                  </a:txBody>
                  <a:tcPr marL="5259" marR="5259" marT="5259" marB="0" anchor="ctr"/>
                </a:tc>
                <a:tc vMerge="1">
                  <a:txBody>
                    <a:bodyPr/>
                    <a:lstStyle/>
                    <a:p>
                      <a:endParaRPr lang="zh-CN" altLang="en-US"/>
                    </a:p>
                  </a:txBody>
                  <a:tcP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10"/>
                  </a:ext>
                </a:extLst>
              </a:tr>
              <a:tr h="196092">
                <a:tc rowSpan="2">
                  <a:txBody>
                    <a:bodyPr/>
                    <a:lstStyle/>
                    <a:p>
                      <a:pPr algn="ctr" fontAlgn="ctr"/>
                      <a:r>
                        <a:rPr lang="zh-CN" altLang="en-US" sz="900" u="none" strike="noStrike">
                          <a:effectLst/>
                        </a:rPr>
                        <a:t>洋河</a:t>
                      </a:r>
                      <a:endParaRPr lang="zh-CN" altLang="en-US" sz="900" b="0" i="0" u="none" strike="noStrike">
                        <a:solidFill>
                          <a:srgbClr val="000000"/>
                        </a:solidFill>
                        <a:effectLst/>
                        <a:latin typeface="宋体"/>
                      </a:endParaRPr>
                    </a:p>
                  </a:txBody>
                  <a:tcPr marL="5259" marR="5259" marT="5259" marB="0" anchor="ctr"/>
                </a:tc>
                <a:tc>
                  <a:txBody>
                    <a:bodyPr/>
                    <a:lstStyle/>
                    <a:p>
                      <a:pPr algn="ctr" fontAlgn="ctr"/>
                      <a:r>
                        <a:rPr lang="zh-CN" altLang="en-US" sz="900" u="none" strike="noStrike">
                          <a:effectLst/>
                        </a:rPr>
                        <a:t>室内数据</a:t>
                      </a:r>
                      <a:endParaRPr lang="zh-CN" altLang="en-US" sz="900" b="0" i="0" u="none" strike="noStrike">
                        <a:solidFill>
                          <a:srgbClr val="000000"/>
                        </a:solidFill>
                        <a:effectLst/>
                        <a:latin typeface="宋体"/>
                      </a:endParaRPr>
                    </a:p>
                  </a:txBody>
                  <a:tcPr marL="5259" marR="5259" marT="5259" marB="0" anchor="ctr"/>
                </a:tc>
                <a:tc rowSpan="2">
                  <a:txBody>
                    <a:bodyPr/>
                    <a:lstStyle/>
                    <a:p>
                      <a:pPr algn="ctr" fontAlgn="ctr"/>
                      <a:r>
                        <a:rPr lang="en-US" altLang="zh-CN" sz="800" u="none" strike="noStrike">
                          <a:effectLst/>
                        </a:rPr>
                        <a:t>170511</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10.880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9.258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0.016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0.149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0.102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2.369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0.201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2.884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35.000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3.990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4.760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0.029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11"/>
                  </a:ext>
                </a:extLst>
              </a:tr>
              <a:tr h="196092">
                <a:tc vMerge="1">
                  <a:txBody>
                    <a:bodyPr/>
                    <a:lstStyle/>
                    <a:p>
                      <a:endParaRPr lang="zh-CN" altLang="en-US"/>
                    </a:p>
                  </a:txBody>
                  <a:tcPr/>
                </a:tc>
                <a:tc>
                  <a:txBody>
                    <a:bodyPr/>
                    <a:lstStyle/>
                    <a:p>
                      <a:pPr algn="ctr" fontAlgn="ctr"/>
                      <a:r>
                        <a:rPr lang="zh-CN" altLang="en-US" sz="900" u="none" strike="noStrike">
                          <a:effectLst/>
                        </a:rPr>
                        <a:t>在线数据</a:t>
                      </a:r>
                      <a:endParaRPr lang="zh-CN" altLang="en-US" sz="900" b="0" i="0" u="none" strike="noStrike">
                        <a:solidFill>
                          <a:srgbClr val="000000"/>
                        </a:solidFill>
                        <a:effectLst/>
                        <a:latin typeface="宋体"/>
                      </a:endParaRPr>
                    </a:p>
                  </a:txBody>
                  <a:tcPr marL="5259" marR="5259" marT="5259" marB="0" anchor="ctr"/>
                </a:tc>
                <a:tc vMerge="1">
                  <a:txBody>
                    <a:bodyPr/>
                    <a:lstStyle/>
                    <a:p>
                      <a:endParaRPr lang="zh-CN" altLang="en-US"/>
                    </a:p>
                  </a:txBody>
                  <a:tcPr/>
                </a:tc>
                <a:tc>
                  <a:txBody>
                    <a:bodyPr/>
                    <a:lstStyle/>
                    <a:p>
                      <a:pPr algn="ctr" fontAlgn="ctr"/>
                      <a:r>
                        <a:rPr lang="en-US" altLang="zh-CN" sz="800" u="none" strike="noStrike">
                          <a:effectLst/>
                        </a:rPr>
                        <a:t>19.661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7.817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8.639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0.489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23.910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4.918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0.309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0.026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0.030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0.042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24.617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9.354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0.547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12"/>
                  </a:ext>
                </a:extLst>
              </a:tr>
              <a:tr h="196092">
                <a:tc rowSpan="2">
                  <a:txBody>
                    <a:bodyPr/>
                    <a:lstStyle/>
                    <a:p>
                      <a:pPr algn="ctr" fontAlgn="ctr"/>
                      <a:r>
                        <a:rPr lang="zh-CN" altLang="en-US" sz="900" u="none" strike="noStrike">
                          <a:effectLst/>
                        </a:rPr>
                        <a:t>人造河</a:t>
                      </a:r>
                      <a:endParaRPr lang="zh-CN" altLang="en-US" sz="900" b="0" i="0" u="none" strike="noStrike">
                        <a:solidFill>
                          <a:srgbClr val="000000"/>
                        </a:solidFill>
                        <a:effectLst/>
                        <a:latin typeface="宋体"/>
                      </a:endParaRPr>
                    </a:p>
                  </a:txBody>
                  <a:tcPr marL="5259" marR="5259" marT="5259" marB="0" anchor="ctr"/>
                </a:tc>
                <a:tc>
                  <a:txBody>
                    <a:bodyPr/>
                    <a:lstStyle/>
                    <a:p>
                      <a:pPr algn="ctr" fontAlgn="ctr"/>
                      <a:r>
                        <a:rPr lang="zh-CN" altLang="en-US" sz="900" u="none" strike="noStrike">
                          <a:effectLst/>
                        </a:rPr>
                        <a:t>室内数据</a:t>
                      </a:r>
                      <a:endParaRPr lang="zh-CN" altLang="en-US" sz="900" b="0" i="0" u="none" strike="noStrike">
                        <a:solidFill>
                          <a:srgbClr val="000000"/>
                        </a:solidFill>
                        <a:effectLst/>
                        <a:latin typeface="宋体"/>
                      </a:endParaRPr>
                    </a:p>
                  </a:txBody>
                  <a:tcPr marL="5259" marR="5259" marT="5259" marB="0" anchor="ctr"/>
                </a:tc>
                <a:tc rowSpan="2">
                  <a:txBody>
                    <a:bodyPr/>
                    <a:lstStyle/>
                    <a:p>
                      <a:pPr algn="ctr" fontAlgn="ctr"/>
                      <a:r>
                        <a:rPr lang="en-US" altLang="zh-CN" sz="800" u="none" strike="noStrike">
                          <a:effectLst/>
                        </a:rPr>
                        <a:t>170511</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6.540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1.398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0.060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0.110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0.269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3.378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0.083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8.041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14.000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2.370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0.262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13"/>
                  </a:ext>
                </a:extLst>
              </a:tr>
              <a:tr h="196092">
                <a:tc vMerge="1">
                  <a:txBody>
                    <a:bodyPr/>
                    <a:lstStyle/>
                    <a:p>
                      <a:endParaRPr lang="zh-CN" altLang="en-US"/>
                    </a:p>
                  </a:txBody>
                  <a:tcPr/>
                </a:tc>
                <a:tc>
                  <a:txBody>
                    <a:bodyPr/>
                    <a:lstStyle/>
                    <a:p>
                      <a:pPr algn="ctr" fontAlgn="ctr"/>
                      <a:r>
                        <a:rPr lang="zh-CN" altLang="en-US" sz="900" u="none" strike="noStrike">
                          <a:effectLst/>
                        </a:rPr>
                        <a:t>在线数据</a:t>
                      </a:r>
                      <a:endParaRPr lang="zh-CN" altLang="en-US" sz="900" b="0" i="0" u="none" strike="noStrike">
                        <a:solidFill>
                          <a:srgbClr val="000000"/>
                        </a:solidFill>
                        <a:effectLst/>
                        <a:latin typeface="宋体"/>
                      </a:endParaRPr>
                    </a:p>
                  </a:txBody>
                  <a:tcPr marL="5259" marR="5259" marT="5259" marB="0" anchor="ctr"/>
                </a:tc>
                <a:tc vMerge="1">
                  <a:txBody>
                    <a:bodyPr/>
                    <a:lstStyle/>
                    <a:p>
                      <a:endParaRPr lang="zh-CN" altLang="en-US"/>
                    </a:p>
                  </a:txBody>
                  <a:tcPr/>
                </a:tc>
                <a:tc>
                  <a:txBody>
                    <a:bodyPr/>
                    <a:lstStyle/>
                    <a:p>
                      <a:pPr algn="ctr" fontAlgn="ctr"/>
                      <a:r>
                        <a:rPr lang="en-US" altLang="zh-CN" sz="800" u="none" strike="noStrike">
                          <a:effectLst/>
                        </a:rPr>
                        <a:t>18.983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7.333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7.573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1.142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7.505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22.500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2.525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0.591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0.809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0.235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3.200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27.100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1.900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47.551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18.069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1.821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14"/>
                  </a:ext>
                </a:extLst>
              </a:tr>
              <a:tr h="196092">
                <a:tc rowSpan="2">
                  <a:txBody>
                    <a:bodyPr/>
                    <a:lstStyle/>
                    <a:p>
                      <a:pPr algn="ctr" fontAlgn="ctr"/>
                      <a:r>
                        <a:rPr lang="zh-CN" altLang="en-US" sz="900" u="none" strike="noStrike">
                          <a:effectLst/>
                        </a:rPr>
                        <a:t>大蒲河</a:t>
                      </a:r>
                      <a:endParaRPr lang="zh-CN" altLang="en-US" sz="900" b="0" i="0" u="none" strike="noStrike">
                        <a:solidFill>
                          <a:srgbClr val="000000"/>
                        </a:solidFill>
                        <a:effectLst/>
                        <a:latin typeface="宋体"/>
                      </a:endParaRPr>
                    </a:p>
                  </a:txBody>
                  <a:tcPr marL="5259" marR="5259" marT="5259" marB="0" anchor="ctr"/>
                </a:tc>
                <a:tc>
                  <a:txBody>
                    <a:bodyPr/>
                    <a:lstStyle/>
                    <a:p>
                      <a:pPr algn="ctr" fontAlgn="ctr"/>
                      <a:r>
                        <a:rPr lang="zh-CN" altLang="en-US" sz="900" u="none" strike="noStrike">
                          <a:effectLst/>
                        </a:rPr>
                        <a:t>室内数据</a:t>
                      </a:r>
                      <a:endParaRPr lang="zh-CN" altLang="en-US" sz="900" b="0" i="0" u="none" strike="noStrike">
                        <a:solidFill>
                          <a:srgbClr val="000000"/>
                        </a:solidFill>
                        <a:effectLst/>
                        <a:latin typeface="宋体"/>
                      </a:endParaRPr>
                    </a:p>
                  </a:txBody>
                  <a:tcPr marL="5259" marR="5259" marT="5259" marB="0" anchor="ctr"/>
                </a:tc>
                <a:tc rowSpan="2">
                  <a:txBody>
                    <a:bodyPr/>
                    <a:lstStyle/>
                    <a:p>
                      <a:pPr algn="ctr" fontAlgn="ctr"/>
                      <a:r>
                        <a:rPr lang="en-US" altLang="zh-CN" sz="800" u="none" strike="noStrike">
                          <a:effectLst/>
                        </a:rPr>
                        <a:t>170511</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10.840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15.540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0.890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5.380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7.270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4.022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0.219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9.341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22.000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5.870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6.640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0.961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15"/>
                  </a:ext>
                </a:extLst>
              </a:tr>
              <a:tr h="196092">
                <a:tc vMerge="1">
                  <a:txBody>
                    <a:bodyPr/>
                    <a:lstStyle/>
                    <a:p>
                      <a:endParaRPr lang="zh-CN" altLang="en-US"/>
                    </a:p>
                  </a:txBody>
                  <a:tcPr/>
                </a:tc>
                <a:tc>
                  <a:txBody>
                    <a:bodyPr/>
                    <a:lstStyle/>
                    <a:p>
                      <a:pPr algn="ctr" fontAlgn="ctr"/>
                      <a:r>
                        <a:rPr lang="zh-CN" altLang="en-US" sz="900" u="none" strike="noStrike">
                          <a:effectLst/>
                        </a:rPr>
                        <a:t>在线数据</a:t>
                      </a:r>
                      <a:endParaRPr lang="zh-CN" altLang="en-US" sz="900" b="0" i="0" u="none" strike="noStrike">
                        <a:solidFill>
                          <a:srgbClr val="000000"/>
                        </a:solidFill>
                        <a:effectLst/>
                        <a:latin typeface="宋体"/>
                      </a:endParaRPr>
                    </a:p>
                  </a:txBody>
                  <a:tcPr marL="5259" marR="5259" marT="5259" marB="0" anchor="ctr"/>
                </a:tc>
                <a:tc vMerge="1">
                  <a:txBody>
                    <a:bodyPr/>
                    <a:lstStyle/>
                    <a:p>
                      <a:endParaRPr lang="zh-CN" altLang="en-US"/>
                    </a:p>
                  </a:txBody>
                  <a:tcPr/>
                </a:tc>
                <a:tc>
                  <a:txBody>
                    <a:bodyPr/>
                    <a:lstStyle/>
                    <a:p>
                      <a:pPr algn="ctr" fontAlgn="ctr"/>
                      <a:r>
                        <a:rPr lang="en-US" altLang="zh-CN" sz="800" u="none" strike="noStrike">
                          <a:effectLst/>
                        </a:rPr>
                        <a:t>20.485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7.521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8.112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3.606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12.557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7.156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1.112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4.130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1.883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1.555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46.600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10.200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41.160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15.641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1.921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16"/>
                  </a:ext>
                </a:extLst>
              </a:tr>
              <a:tr h="196092">
                <a:tc rowSpan="2">
                  <a:txBody>
                    <a:bodyPr/>
                    <a:lstStyle/>
                    <a:p>
                      <a:pPr algn="ctr" fontAlgn="ctr"/>
                      <a:r>
                        <a:rPr lang="zh-CN" altLang="en-US" sz="900" u="none" strike="noStrike">
                          <a:effectLst/>
                        </a:rPr>
                        <a:t>新开口</a:t>
                      </a:r>
                      <a:endParaRPr lang="zh-CN" altLang="en-US" sz="900" b="0" i="0" u="none" strike="noStrike">
                        <a:solidFill>
                          <a:srgbClr val="000000"/>
                        </a:solidFill>
                        <a:effectLst/>
                        <a:latin typeface="宋体"/>
                      </a:endParaRPr>
                    </a:p>
                  </a:txBody>
                  <a:tcPr marL="5259" marR="5259" marT="5259" marB="0" anchor="ctr"/>
                </a:tc>
                <a:tc>
                  <a:txBody>
                    <a:bodyPr/>
                    <a:lstStyle/>
                    <a:p>
                      <a:pPr algn="ctr" fontAlgn="ctr"/>
                      <a:r>
                        <a:rPr lang="zh-CN" altLang="en-US" sz="900" u="none" strike="noStrike">
                          <a:effectLst/>
                        </a:rPr>
                        <a:t>室内数据</a:t>
                      </a:r>
                      <a:endParaRPr lang="zh-CN" altLang="en-US" sz="900" b="0" i="0" u="none" strike="noStrike">
                        <a:solidFill>
                          <a:srgbClr val="000000"/>
                        </a:solidFill>
                        <a:effectLst/>
                        <a:latin typeface="宋体"/>
                      </a:endParaRPr>
                    </a:p>
                  </a:txBody>
                  <a:tcPr marL="5259" marR="5259" marT="5259" marB="0" anchor="ctr"/>
                </a:tc>
                <a:tc rowSpan="2">
                  <a:txBody>
                    <a:bodyPr/>
                    <a:lstStyle/>
                    <a:p>
                      <a:pPr algn="ctr" fontAlgn="ctr"/>
                      <a:r>
                        <a:rPr lang="en-US" altLang="zh-CN" sz="800" u="none" strike="noStrike">
                          <a:effectLst/>
                        </a:rPr>
                        <a:t>170511</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11.900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未检出</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0.036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0.483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0.984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0.014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0.425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65.000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2.480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4.130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0.855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extLst>
                  <a:ext uri="{0D108BD9-81ED-4DB2-BD59-A6C34878D82A}">
                    <a16:rowId xmlns:a16="http://schemas.microsoft.com/office/drawing/2014/main" xmlns="" val="10017"/>
                  </a:ext>
                </a:extLst>
              </a:tr>
              <a:tr h="196092">
                <a:tc vMerge="1">
                  <a:txBody>
                    <a:bodyPr/>
                    <a:lstStyle/>
                    <a:p>
                      <a:endParaRPr lang="zh-CN" altLang="en-US"/>
                    </a:p>
                  </a:txBody>
                  <a:tcPr/>
                </a:tc>
                <a:tc>
                  <a:txBody>
                    <a:bodyPr/>
                    <a:lstStyle/>
                    <a:p>
                      <a:pPr algn="ctr" fontAlgn="ctr"/>
                      <a:r>
                        <a:rPr lang="zh-CN" altLang="en-US" sz="900" u="none" strike="noStrike">
                          <a:effectLst/>
                        </a:rPr>
                        <a:t>在线数据</a:t>
                      </a:r>
                      <a:endParaRPr lang="zh-CN" altLang="en-US" sz="900" b="0" i="0" u="none" strike="noStrike">
                        <a:solidFill>
                          <a:srgbClr val="000000"/>
                        </a:solidFill>
                        <a:effectLst/>
                        <a:latin typeface="宋体"/>
                      </a:endParaRPr>
                    </a:p>
                  </a:txBody>
                  <a:tcPr marL="5259" marR="5259" marT="5259" marB="0" anchor="ctr"/>
                </a:tc>
                <a:tc vMerge="1">
                  <a:txBody>
                    <a:bodyPr/>
                    <a:lstStyle/>
                    <a:p>
                      <a:endParaRPr lang="zh-CN" altLang="en-US"/>
                    </a:p>
                  </a:txBody>
                  <a:tcPr/>
                </a:tc>
                <a:tc>
                  <a:txBody>
                    <a:bodyPr/>
                    <a:lstStyle/>
                    <a:p>
                      <a:pPr algn="ctr" fontAlgn="ctr"/>
                      <a:r>
                        <a:rPr lang="en-US" altLang="zh-CN" sz="800" u="none" strike="noStrike">
                          <a:effectLst/>
                        </a:rPr>
                        <a:t>22.017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7.108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4.034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30.260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6.576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0.482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0.410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0.070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0.041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0.000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zh-CN" altLang="en-US" sz="800" u="none" strike="noStrike">
                          <a:effectLst/>
                        </a:rPr>
                        <a:t>　</a:t>
                      </a:r>
                      <a:endParaRPr lang="zh-CN" altLang="en-US"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a:effectLst/>
                        </a:rPr>
                        <a:t>3.613 </a:t>
                      </a:r>
                      <a:endParaRPr lang="en-US" altLang="zh-CN" sz="800" b="0" i="0" u="none" strike="noStrike">
                        <a:solidFill>
                          <a:srgbClr val="000000"/>
                        </a:solidFill>
                        <a:effectLst/>
                        <a:latin typeface="宋体"/>
                      </a:endParaRPr>
                    </a:p>
                  </a:txBody>
                  <a:tcPr marL="5259" marR="5259" marT="5259" marB="0" anchor="ctr"/>
                </a:tc>
                <a:tc>
                  <a:txBody>
                    <a:bodyPr/>
                    <a:lstStyle/>
                    <a:p>
                      <a:pPr algn="ctr" fontAlgn="ctr"/>
                      <a:r>
                        <a:rPr lang="en-US" altLang="zh-CN" sz="800" u="none" strike="noStrike" dirty="0">
                          <a:effectLst/>
                        </a:rPr>
                        <a:t>0.000 </a:t>
                      </a:r>
                      <a:endParaRPr lang="en-US" altLang="zh-CN" sz="800" b="0" i="0" u="none" strike="noStrike" dirty="0">
                        <a:solidFill>
                          <a:srgbClr val="000000"/>
                        </a:solidFill>
                        <a:effectLst/>
                        <a:latin typeface="宋体"/>
                      </a:endParaRPr>
                    </a:p>
                  </a:txBody>
                  <a:tcPr marL="5259" marR="5259" marT="5259" marB="0" anchor="ctr"/>
                </a:tc>
                <a:extLst>
                  <a:ext uri="{0D108BD9-81ED-4DB2-BD59-A6C34878D82A}">
                    <a16:rowId xmlns:a16="http://schemas.microsoft.com/office/drawing/2014/main" xmlns="" val="10018"/>
                  </a:ext>
                </a:extLst>
              </a:tr>
            </a:tbl>
          </a:graphicData>
        </a:graphic>
      </p:graphicFrame>
      <p:sp>
        <p:nvSpPr>
          <p:cNvPr id="3" name="矩形 2"/>
          <p:cNvSpPr/>
          <p:nvPr/>
        </p:nvSpPr>
        <p:spPr>
          <a:xfrm>
            <a:off x="683568" y="4227934"/>
            <a:ext cx="7128792" cy="369332"/>
          </a:xfrm>
          <a:prstGeom prst="rect">
            <a:avLst/>
          </a:prstGeom>
        </p:spPr>
        <p:txBody>
          <a:bodyPr wrap="square">
            <a:spAutoFit/>
          </a:bodyPr>
          <a:lstStyle/>
          <a:p>
            <a:r>
              <a:rPr lang="zh-CN" altLang="en-US" dirty="0">
                <a:latin typeface="+mj-ea"/>
                <a:ea typeface="+mj-ea"/>
              </a:rPr>
              <a:t>陆源污染在线监测数据比对（</a:t>
            </a:r>
            <a:r>
              <a:rPr lang="en-US" altLang="zh-CN" dirty="0">
                <a:latin typeface="+mj-ea"/>
                <a:ea typeface="+mj-ea"/>
              </a:rPr>
              <a:t>2017</a:t>
            </a:r>
            <a:r>
              <a:rPr lang="zh-CN" altLang="en-US" dirty="0">
                <a:latin typeface="+mj-ea"/>
                <a:ea typeface="+mj-ea"/>
              </a:rPr>
              <a:t>年</a:t>
            </a:r>
            <a:r>
              <a:rPr lang="en-US" altLang="zh-CN" dirty="0">
                <a:latin typeface="+mj-ea"/>
                <a:ea typeface="+mj-ea"/>
              </a:rPr>
              <a:t>5</a:t>
            </a:r>
            <a:r>
              <a:rPr lang="zh-CN" altLang="en-US" dirty="0" smtClean="0">
                <a:latin typeface="+mj-ea"/>
                <a:ea typeface="+mj-ea"/>
              </a:rPr>
              <a:t>月某期数据）</a:t>
            </a:r>
            <a:endParaRPr lang="zh-CN" altLang="en-US" dirty="0">
              <a:latin typeface="+mj-ea"/>
              <a:ea typeface="+mj-ea"/>
            </a:endParaRPr>
          </a:p>
        </p:txBody>
      </p:sp>
    </p:spTree>
    <p:extLst>
      <p:ext uri="{BB962C8B-B14F-4D97-AF65-F5344CB8AC3E}">
        <p14:creationId xmlns:p14="http://schemas.microsoft.com/office/powerpoint/2010/main" val="2606094248"/>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副标题 2"/>
          <p:cNvSpPr>
            <a:spLocks noGrp="1"/>
          </p:cNvSpPr>
          <p:nvPr>
            <p:ph idx="1"/>
          </p:nvPr>
        </p:nvSpPr>
        <p:spPr>
          <a:xfrm>
            <a:off x="762000" y="987574"/>
            <a:ext cx="2729880" cy="2441426"/>
          </a:xfrm>
        </p:spPr>
        <p:txBody>
          <a:bodyPr>
            <a:normAutofit fontScale="55000" lnSpcReduction="20000"/>
          </a:bodyPr>
          <a:lstStyle/>
          <a:p>
            <a:pPr>
              <a:lnSpc>
                <a:spcPct val="170000"/>
              </a:lnSpc>
            </a:pPr>
            <a:r>
              <a:rPr lang="zh-CN" altLang="en-US" dirty="0">
                <a:latin typeface="+mj-ea"/>
                <a:ea typeface="+mj-ea"/>
              </a:rPr>
              <a:t>汤河水温：在线数据</a:t>
            </a:r>
            <a:r>
              <a:rPr lang="zh-CN" altLang="en-US" dirty="0" smtClean="0">
                <a:latin typeface="+mj-ea"/>
                <a:ea typeface="+mj-ea"/>
              </a:rPr>
              <a:t>与实测数据</a:t>
            </a:r>
            <a:r>
              <a:rPr lang="zh-CN" altLang="en-US" dirty="0">
                <a:latin typeface="+mj-ea"/>
                <a:ea typeface="+mj-ea"/>
              </a:rPr>
              <a:t>比</a:t>
            </a:r>
            <a:r>
              <a:rPr lang="zh-CN" altLang="en-US" dirty="0" smtClean="0">
                <a:latin typeface="+mj-ea"/>
                <a:ea typeface="+mj-ea"/>
              </a:rPr>
              <a:t>对</a:t>
            </a:r>
            <a:endParaRPr lang="en-US" altLang="zh-CN" dirty="0" smtClean="0">
              <a:latin typeface="+mj-ea"/>
              <a:ea typeface="+mj-ea"/>
            </a:endParaRPr>
          </a:p>
          <a:p>
            <a:pPr>
              <a:lnSpc>
                <a:spcPct val="170000"/>
              </a:lnSpc>
            </a:pPr>
            <a:r>
              <a:rPr lang="zh-CN" altLang="en-US" dirty="0">
                <a:latin typeface="+mj-ea"/>
                <a:ea typeface="+mj-ea"/>
              </a:rPr>
              <a:t>在线数据</a:t>
            </a:r>
            <a:r>
              <a:rPr lang="zh-CN" altLang="en-US" dirty="0" smtClean="0">
                <a:latin typeface="+mj-ea"/>
                <a:ea typeface="+mj-ea"/>
              </a:rPr>
              <a:t>与</a:t>
            </a:r>
            <a:r>
              <a:rPr lang="zh-CN" altLang="en-US" dirty="0">
                <a:latin typeface="+mj-ea"/>
                <a:ea typeface="+mj-ea"/>
              </a:rPr>
              <a:t>实测</a:t>
            </a:r>
            <a:r>
              <a:rPr lang="zh-CN" altLang="en-US" dirty="0" smtClean="0">
                <a:latin typeface="+mj-ea"/>
                <a:ea typeface="+mj-ea"/>
              </a:rPr>
              <a:t>数据</a:t>
            </a:r>
            <a:r>
              <a:rPr lang="zh-CN" altLang="en-US" dirty="0">
                <a:latin typeface="+mj-ea"/>
                <a:ea typeface="+mj-ea"/>
              </a:rPr>
              <a:t>总体变化趋势基本一致，温度在四月份开始回升，在七月份达到最高值，之后又开始下降，与秦皇岛的天气温度</a:t>
            </a:r>
            <a:r>
              <a:rPr lang="zh-CN" altLang="en-US" dirty="0" smtClean="0">
                <a:latin typeface="+mj-ea"/>
                <a:ea typeface="+mj-ea"/>
              </a:rPr>
              <a:t>相关。</a:t>
            </a:r>
            <a:endParaRPr lang="zh-CN" altLang="en-US" dirty="0">
              <a:latin typeface="+mj-ea"/>
              <a:ea typeface="+mj-ea"/>
            </a:endParaRPr>
          </a:p>
          <a:p>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987574"/>
            <a:ext cx="4896544" cy="2318624"/>
          </a:xfrm>
          <a:prstGeom prst="rect">
            <a:avLst/>
          </a:prstGeom>
        </p:spPr>
      </p:pic>
    </p:spTree>
    <p:extLst>
      <p:ext uri="{BB962C8B-B14F-4D97-AF65-F5344CB8AC3E}">
        <p14:creationId xmlns:p14="http://schemas.microsoft.com/office/powerpoint/2010/main" val="3355923359"/>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endParaRPr lang="zh-CN" alt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67944" y="1419622"/>
            <a:ext cx="4199113" cy="1826334"/>
          </a:xfrm>
        </p:spPr>
      </p:pic>
      <p:sp>
        <p:nvSpPr>
          <p:cNvPr id="3" name="矩形 2"/>
          <p:cNvSpPr/>
          <p:nvPr/>
        </p:nvSpPr>
        <p:spPr>
          <a:xfrm>
            <a:off x="683568" y="1347614"/>
            <a:ext cx="3295774" cy="1609671"/>
          </a:xfrm>
          <a:prstGeom prst="rect">
            <a:avLst/>
          </a:prstGeom>
        </p:spPr>
        <p:txBody>
          <a:bodyPr wrap="none">
            <a:spAutoFit/>
          </a:bodyPr>
          <a:lstStyle/>
          <a:p>
            <a:pPr marL="274320" indent="-274320">
              <a:lnSpc>
                <a:spcPct val="80000"/>
              </a:lnSpc>
              <a:spcBef>
                <a:spcPct val="20000"/>
              </a:spcBef>
              <a:buClr>
                <a:schemeClr val="accent1"/>
              </a:buClr>
              <a:buFont typeface="Arial" pitchFamily="34" charset="0"/>
              <a:buChar char="•"/>
            </a:pPr>
            <a:r>
              <a:rPr lang="zh-CN" altLang="en-US" sz="1700" dirty="0">
                <a:solidFill>
                  <a:schemeClr val="tx2"/>
                </a:solidFill>
                <a:latin typeface="+mj-ea"/>
                <a:ea typeface="+mj-ea"/>
              </a:rPr>
              <a:t>七里海流量</a:t>
            </a:r>
            <a:endParaRPr lang="en-US" altLang="zh-CN" sz="1700" dirty="0">
              <a:solidFill>
                <a:schemeClr val="tx2"/>
              </a:solidFill>
              <a:latin typeface="+mj-ea"/>
              <a:ea typeface="+mj-ea"/>
            </a:endParaRPr>
          </a:p>
          <a:p>
            <a:pPr marL="274320" indent="-274320">
              <a:lnSpc>
                <a:spcPct val="80000"/>
              </a:lnSpc>
              <a:spcBef>
                <a:spcPct val="20000"/>
              </a:spcBef>
              <a:buClr>
                <a:schemeClr val="accent1"/>
              </a:buClr>
              <a:buFont typeface="Arial" pitchFamily="34" charset="0"/>
              <a:buChar char="•"/>
            </a:pPr>
            <a:endParaRPr lang="en-US" altLang="zh-CN" sz="1700" dirty="0">
              <a:solidFill>
                <a:schemeClr val="tx2"/>
              </a:solidFill>
              <a:latin typeface="+mj-ea"/>
              <a:ea typeface="+mj-ea"/>
            </a:endParaRPr>
          </a:p>
          <a:p>
            <a:pPr marL="274320" indent="-274320">
              <a:lnSpc>
                <a:spcPct val="80000"/>
              </a:lnSpc>
              <a:spcBef>
                <a:spcPct val="20000"/>
              </a:spcBef>
              <a:buClr>
                <a:schemeClr val="accent1"/>
              </a:buClr>
              <a:buFont typeface="Arial" pitchFamily="34" charset="0"/>
              <a:buChar char="•"/>
            </a:pPr>
            <a:r>
              <a:rPr lang="zh-CN" altLang="en-US" sz="1700" dirty="0">
                <a:solidFill>
                  <a:schemeClr val="tx2"/>
                </a:solidFill>
                <a:latin typeface="+mj-ea"/>
                <a:ea typeface="+mj-ea"/>
              </a:rPr>
              <a:t>在线数据与实测数据比对</a:t>
            </a:r>
            <a:endParaRPr lang="en-US" altLang="zh-CN" sz="1700" dirty="0">
              <a:solidFill>
                <a:schemeClr val="tx2"/>
              </a:solidFill>
              <a:latin typeface="+mj-ea"/>
              <a:ea typeface="+mj-ea"/>
            </a:endParaRPr>
          </a:p>
          <a:p>
            <a:pPr marL="274320" indent="-274320">
              <a:lnSpc>
                <a:spcPct val="80000"/>
              </a:lnSpc>
              <a:spcBef>
                <a:spcPct val="20000"/>
              </a:spcBef>
              <a:buClr>
                <a:schemeClr val="accent1"/>
              </a:buClr>
              <a:buFont typeface="Arial" pitchFamily="34" charset="0"/>
              <a:buChar char="•"/>
            </a:pPr>
            <a:endParaRPr lang="en-US" altLang="zh-CN" sz="1700" dirty="0">
              <a:solidFill>
                <a:schemeClr val="tx2"/>
              </a:solidFill>
              <a:latin typeface="+mj-ea"/>
              <a:ea typeface="+mj-ea"/>
            </a:endParaRPr>
          </a:p>
          <a:p>
            <a:pPr marL="274320" indent="-274320">
              <a:lnSpc>
                <a:spcPct val="80000"/>
              </a:lnSpc>
              <a:spcBef>
                <a:spcPct val="20000"/>
              </a:spcBef>
              <a:buClr>
                <a:schemeClr val="accent1"/>
              </a:buClr>
              <a:buFont typeface="Arial" pitchFamily="34" charset="0"/>
              <a:buChar char="•"/>
            </a:pPr>
            <a:r>
              <a:rPr lang="zh-CN" altLang="en-US" sz="1700" dirty="0">
                <a:solidFill>
                  <a:schemeClr val="tx2"/>
                </a:solidFill>
                <a:latin typeface="+mj-ea"/>
                <a:ea typeface="+mj-ea"/>
              </a:rPr>
              <a:t>流量的正负与涨潮和退潮相关</a:t>
            </a:r>
          </a:p>
          <a:p>
            <a:pPr marL="274320" indent="-274320">
              <a:lnSpc>
                <a:spcPct val="80000"/>
              </a:lnSpc>
              <a:spcBef>
                <a:spcPct val="20000"/>
              </a:spcBef>
              <a:buClr>
                <a:schemeClr val="accent1"/>
              </a:buClr>
              <a:buFont typeface="Arial" pitchFamily="34" charset="0"/>
              <a:buChar char="•"/>
            </a:pPr>
            <a:endParaRPr lang="zh-CN" altLang="en-US" sz="1700" dirty="0">
              <a:solidFill>
                <a:schemeClr val="tx2"/>
              </a:solidFill>
              <a:latin typeface="+mj-ea"/>
              <a:ea typeface="+mj-ea"/>
            </a:endParaRPr>
          </a:p>
        </p:txBody>
      </p:sp>
    </p:spTree>
    <p:extLst>
      <p:ext uri="{BB962C8B-B14F-4D97-AF65-F5344CB8AC3E}">
        <p14:creationId xmlns:p14="http://schemas.microsoft.com/office/powerpoint/2010/main" val="2630866965"/>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42780" y="411510"/>
            <a:ext cx="4201628" cy="2054129"/>
          </a:xfr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0215" y="2499742"/>
            <a:ext cx="4176464" cy="2030771"/>
          </a:xfrm>
          <a:prstGeom prst="rect">
            <a:avLst/>
          </a:prstGeom>
        </p:spPr>
      </p:pic>
      <p:sp>
        <p:nvSpPr>
          <p:cNvPr id="12" name="文本框 11"/>
          <p:cNvSpPr txBox="1"/>
          <p:nvPr/>
        </p:nvSpPr>
        <p:spPr>
          <a:xfrm>
            <a:off x="683568" y="1563638"/>
            <a:ext cx="3096343" cy="1220334"/>
          </a:xfrm>
          <a:prstGeom prst="rect">
            <a:avLst/>
          </a:prstGeom>
          <a:noFill/>
        </p:spPr>
        <p:txBody>
          <a:bodyPr wrap="square" lIns="68580" tIns="34290" rIns="68580" bIns="34290" rtlCol="0">
            <a:spAutoFit/>
          </a:bodyPr>
          <a:lstStyle/>
          <a:p>
            <a:pPr marL="274320" indent="-274320">
              <a:lnSpc>
                <a:spcPct val="80000"/>
              </a:lnSpc>
              <a:spcBef>
                <a:spcPct val="20000"/>
              </a:spcBef>
              <a:buClr>
                <a:schemeClr val="accent1"/>
              </a:buClr>
              <a:buFont typeface="Arial" pitchFamily="34" charset="0"/>
              <a:buChar char="•"/>
            </a:pPr>
            <a:r>
              <a:rPr lang="zh-CN" altLang="en-US" sz="1700" dirty="0">
                <a:solidFill>
                  <a:schemeClr val="tx2"/>
                </a:solidFill>
                <a:latin typeface="+mj-ea"/>
                <a:ea typeface="+mj-ea"/>
              </a:rPr>
              <a:t>石河：总氮与硝氮的在线数据与实验室数据比对</a:t>
            </a:r>
            <a:endParaRPr lang="en-US" altLang="zh-CN" sz="1700" dirty="0">
              <a:solidFill>
                <a:schemeClr val="tx2"/>
              </a:solidFill>
              <a:latin typeface="+mj-ea"/>
              <a:ea typeface="+mj-ea"/>
            </a:endParaRPr>
          </a:p>
          <a:p>
            <a:pPr marL="274320" indent="-274320">
              <a:lnSpc>
                <a:spcPct val="80000"/>
              </a:lnSpc>
              <a:spcBef>
                <a:spcPct val="20000"/>
              </a:spcBef>
              <a:buClr>
                <a:schemeClr val="accent1"/>
              </a:buClr>
              <a:buFont typeface="Arial" pitchFamily="34" charset="0"/>
              <a:buChar char="•"/>
            </a:pPr>
            <a:endParaRPr lang="en-US" altLang="zh-CN" sz="1700" dirty="0">
              <a:solidFill>
                <a:schemeClr val="tx2"/>
              </a:solidFill>
              <a:latin typeface="+mj-ea"/>
              <a:ea typeface="+mj-ea"/>
            </a:endParaRPr>
          </a:p>
          <a:p>
            <a:pPr marL="274320" indent="-274320">
              <a:lnSpc>
                <a:spcPct val="80000"/>
              </a:lnSpc>
              <a:spcBef>
                <a:spcPct val="20000"/>
              </a:spcBef>
              <a:buClr>
                <a:schemeClr val="accent1"/>
              </a:buClr>
              <a:buFont typeface="Arial" pitchFamily="34" charset="0"/>
              <a:buChar char="•"/>
            </a:pPr>
            <a:r>
              <a:rPr lang="zh-CN" altLang="en-US" sz="1700" dirty="0">
                <a:solidFill>
                  <a:schemeClr val="tx2"/>
                </a:solidFill>
                <a:latin typeface="+mj-ea"/>
                <a:ea typeface="+mj-ea"/>
              </a:rPr>
              <a:t>总氮含量比硝氮含量高且两者的变化趋势基本一致</a:t>
            </a:r>
          </a:p>
        </p:txBody>
      </p:sp>
    </p:spTree>
    <p:extLst>
      <p:ext uri="{BB962C8B-B14F-4D97-AF65-F5344CB8AC3E}">
        <p14:creationId xmlns:p14="http://schemas.microsoft.com/office/powerpoint/2010/main" val="2887464464"/>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idx="1"/>
          </p:nvPr>
        </p:nvSpPr>
        <p:spPr>
          <a:xfrm>
            <a:off x="762000" y="514350"/>
            <a:ext cx="7543800" cy="2561456"/>
          </a:xfrm>
        </p:spPr>
        <p:txBody>
          <a:bodyPr>
            <a:normAutofit/>
          </a:bodyPr>
          <a:lstStyle/>
          <a:p>
            <a:pPr>
              <a:lnSpc>
                <a:spcPct val="150000"/>
              </a:lnSpc>
            </a:pPr>
            <a:r>
              <a:rPr lang="zh-CN" altLang="en-US" sz="1800" dirty="0" smtClean="0">
                <a:solidFill>
                  <a:schemeClr val="tx1"/>
                </a:solidFill>
                <a:latin typeface="+mj-ea"/>
                <a:ea typeface="+mj-ea"/>
              </a:rPr>
              <a:t>七里海污染指标分析</a:t>
            </a:r>
            <a:endParaRPr lang="en-US" altLang="zh-CN" sz="1800" dirty="0" smtClean="0">
              <a:solidFill>
                <a:schemeClr val="tx1"/>
              </a:solidFill>
              <a:latin typeface="+mj-ea"/>
              <a:ea typeface="+mj-ea"/>
            </a:endParaRPr>
          </a:p>
          <a:p>
            <a:pPr>
              <a:lnSpc>
                <a:spcPct val="150000"/>
              </a:lnSpc>
            </a:pPr>
            <a:r>
              <a:rPr lang="zh-CN" altLang="en-US" sz="1600" dirty="0" smtClean="0">
                <a:solidFill>
                  <a:schemeClr val="tx1"/>
                </a:solidFill>
                <a:latin typeface="+mj-ea"/>
                <a:ea typeface="+mj-ea"/>
              </a:rPr>
              <a:t>对</a:t>
            </a:r>
            <a:r>
              <a:rPr lang="zh-CN" altLang="en-US" sz="1600" dirty="0">
                <a:solidFill>
                  <a:schemeClr val="tx1"/>
                </a:solidFill>
                <a:latin typeface="+mj-ea"/>
                <a:ea typeface="+mj-ea"/>
              </a:rPr>
              <a:t>七</a:t>
            </a:r>
            <a:r>
              <a:rPr lang="zh-CN" altLang="en-US" sz="1600" dirty="0" smtClean="0">
                <a:solidFill>
                  <a:schemeClr val="tx1"/>
                </a:solidFill>
                <a:latin typeface="+mj-ea"/>
                <a:ea typeface="+mj-ea"/>
              </a:rPr>
              <a:t>里海</a:t>
            </a:r>
            <a:r>
              <a:rPr lang="zh-CN" altLang="en-US" sz="1600" dirty="0">
                <a:solidFill>
                  <a:schemeClr val="tx1"/>
                </a:solidFill>
                <a:latin typeface="+mj-ea"/>
                <a:ea typeface="+mj-ea"/>
              </a:rPr>
              <a:t>站</a:t>
            </a:r>
            <a:r>
              <a:rPr lang="en-US" altLang="zh-CN" sz="1600" dirty="0" smtClean="0">
                <a:solidFill>
                  <a:schemeClr val="tx1"/>
                </a:solidFill>
                <a:latin typeface="+mj-ea"/>
                <a:ea typeface="+mj-ea"/>
              </a:rPr>
              <a:t>6</a:t>
            </a:r>
            <a:r>
              <a:rPr lang="zh-CN" altLang="en-US" sz="1600" dirty="0">
                <a:solidFill>
                  <a:schemeClr val="tx1"/>
                </a:solidFill>
                <a:latin typeface="+mj-ea"/>
                <a:ea typeface="+mj-ea"/>
              </a:rPr>
              <a:t>、</a:t>
            </a:r>
            <a:r>
              <a:rPr lang="en-US" altLang="zh-CN" sz="1600" dirty="0">
                <a:solidFill>
                  <a:schemeClr val="tx1"/>
                </a:solidFill>
                <a:latin typeface="+mj-ea"/>
                <a:ea typeface="+mj-ea"/>
              </a:rPr>
              <a:t>7</a:t>
            </a:r>
            <a:r>
              <a:rPr lang="zh-CN" altLang="en-US" sz="1600" dirty="0">
                <a:solidFill>
                  <a:schemeClr val="tx1"/>
                </a:solidFill>
                <a:latin typeface="+mj-ea"/>
                <a:ea typeface="+mj-ea"/>
              </a:rPr>
              <a:t>、</a:t>
            </a:r>
            <a:r>
              <a:rPr lang="en-US" altLang="zh-CN" sz="1600" dirty="0">
                <a:solidFill>
                  <a:schemeClr val="tx1"/>
                </a:solidFill>
                <a:latin typeface="+mj-ea"/>
                <a:ea typeface="+mj-ea"/>
              </a:rPr>
              <a:t>8</a:t>
            </a:r>
            <a:r>
              <a:rPr lang="zh-CN" altLang="en-US" sz="1600" dirty="0">
                <a:solidFill>
                  <a:schemeClr val="tx1"/>
                </a:solidFill>
                <a:latin typeface="+mj-ea"/>
                <a:ea typeface="+mj-ea"/>
              </a:rPr>
              <a:t>、</a:t>
            </a:r>
            <a:r>
              <a:rPr lang="en-US" altLang="zh-CN" sz="1600" dirty="0">
                <a:solidFill>
                  <a:schemeClr val="tx1"/>
                </a:solidFill>
                <a:latin typeface="+mj-ea"/>
                <a:ea typeface="+mj-ea"/>
              </a:rPr>
              <a:t>9</a:t>
            </a:r>
            <a:r>
              <a:rPr lang="zh-CN" altLang="en-US" sz="1600" dirty="0">
                <a:solidFill>
                  <a:schemeClr val="tx1"/>
                </a:solidFill>
                <a:latin typeface="+mj-ea"/>
                <a:ea typeface="+mj-ea"/>
              </a:rPr>
              <a:t>、</a:t>
            </a:r>
            <a:r>
              <a:rPr lang="en-US" altLang="zh-CN" sz="1600" dirty="0">
                <a:solidFill>
                  <a:schemeClr val="tx1"/>
                </a:solidFill>
                <a:latin typeface="+mj-ea"/>
                <a:ea typeface="+mj-ea"/>
              </a:rPr>
              <a:t>10</a:t>
            </a:r>
            <a:r>
              <a:rPr lang="zh-CN" altLang="en-US" sz="1600" dirty="0">
                <a:solidFill>
                  <a:schemeClr val="tx1"/>
                </a:solidFill>
                <a:latin typeface="+mj-ea"/>
                <a:ea typeface="+mj-ea"/>
              </a:rPr>
              <a:t>月份的入海排污总量进行饼状图的分析，其中总氮、</a:t>
            </a:r>
            <a:r>
              <a:rPr lang="en-US" altLang="zh-CN" sz="1600" dirty="0">
                <a:solidFill>
                  <a:schemeClr val="tx1"/>
                </a:solidFill>
                <a:latin typeface="+mj-ea"/>
                <a:ea typeface="+mj-ea"/>
              </a:rPr>
              <a:t>COD</a:t>
            </a:r>
            <a:r>
              <a:rPr lang="zh-CN" altLang="en-US" sz="1600" dirty="0">
                <a:solidFill>
                  <a:schemeClr val="tx1"/>
                </a:solidFill>
                <a:latin typeface="+mj-ea"/>
                <a:ea typeface="+mj-ea"/>
              </a:rPr>
              <a:t>所占比例最大，分析其原因是养殖废水、生活污水的排放</a:t>
            </a:r>
            <a:r>
              <a:rPr lang="zh-CN" altLang="en-US" sz="1600" dirty="0" smtClean="0">
                <a:solidFill>
                  <a:schemeClr val="tx1"/>
                </a:solidFill>
                <a:latin typeface="+mj-ea"/>
                <a:ea typeface="+mj-ea"/>
              </a:rPr>
              <a:t>。</a:t>
            </a:r>
            <a:endParaRPr lang="en-US" altLang="zh-CN" sz="1600" dirty="0" smtClean="0">
              <a:solidFill>
                <a:schemeClr val="tx1"/>
              </a:solidFill>
              <a:latin typeface="+mj-ea"/>
              <a:ea typeface="+mj-ea"/>
            </a:endParaRPr>
          </a:p>
          <a:p>
            <a:pPr>
              <a:lnSpc>
                <a:spcPct val="150000"/>
              </a:lnSpc>
            </a:pPr>
            <a:r>
              <a:rPr lang="en-US" altLang="zh-CN" sz="1600" dirty="0" smtClean="0">
                <a:solidFill>
                  <a:schemeClr val="tx1"/>
                </a:solidFill>
                <a:latin typeface="+mj-ea"/>
                <a:ea typeface="+mj-ea"/>
              </a:rPr>
              <a:t>6</a:t>
            </a:r>
            <a:r>
              <a:rPr lang="zh-CN" altLang="en-US" sz="1600" dirty="0">
                <a:solidFill>
                  <a:schemeClr val="tx1"/>
                </a:solidFill>
                <a:latin typeface="+mj-ea"/>
                <a:ea typeface="+mj-ea"/>
              </a:rPr>
              <a:t>月份水体中的有机物含量高，可能会引起原生动物、细菌等的疯长。</a:t>
            </a:r>
          </a:p>
          <a:p>
            <a:pPr algn="l">
              <a:lnSpc>
                <a:spcPct val="150000"/>
              </a:lnSpc>
            </a:pPr>
            <a:endParaRPr lang="en-US" altLang="zh-CN" sz="1800" dirty="0" smtClean="0">
              <a:solidFill>
                <a:schemeClr val="tx1"/>
              </a:solidFill>
            </a:endParaRP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3059" y="2427734"/>
            <a:ext cx="1842896" cy="105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2427734"/>
            <a:ext cx="1829512" cy="105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3" y="2427734"/>
            <a:ext cx="1800200" cy="1053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33059" y="3585420"/>
            <a:ext cx="1842896"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0152" y="3579862"/>
            <a:ext cx="1800202"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1756943" y="3797088"/>
            <a:ext cx="1843002" cy="584775"/>
          </a:xfrm>
          <a:prstGeom prst="rect">
            <a:avLst/>
          </a:prstGeom>
        </p:spPr>
        <p:txBody>
          <a:bodyPr wrap="square">
            <a:spAutoFit/>
          </a:bodyPr>
          <a:lstStyle/>
          <a:p>
            <a:r>
              <a:rPr lang="zh-CN" altLang="en-US" sz="1600" dirty="0" smtClean="0">
                <a:latin typeface="+mj-ea"/>
                <a:ea typeface="+mj-ea"/>
              </a:rPr>
              <a:t>图中蓝色为</a:t>
            </a:r>
            <a:r>
              <a:rPr lang="en-US" altLang="zh-CN" sz="1600" dirty="0" smtClean="0">
                <a:latin typeface="+mj-ea"/>
                <a:ea typeface="+mj-ea"/>
              </a:rPr>
              <a:t>COD</a:t>
            </a:r>
            <a:r>
              <a:rPr lang="zh-CN" altLang="en-US" sz="1600" dirty="0" smtClean="0">
                <a:latin typeface="+mj-ea"/>
                <a:ea typeface="+mj-ea"/>
              </a:rPr>
              <a:t>，橙色为总氮</a:t>
            </a:r>
            <a:endParaRPr lang="zh-CN" altLang="en-US" sz="1600" dirty="0">
              <a:latin typeface="+mj-ea"/>
              <a:ea typeface="+mj-ea"/>
            </a:endParaRPr>
          </a:p>
        </p:txBody>
      </p:sp>
    </p:spTree>
    <p:extLst>
      <p:ext uri="{BB962C8B-B14F-4D97-AF65-F5344CB8AC3E}">
        <p14:creationId xmlns:p14="http://schemas.microsoft.com/office/powerpoint/2010/main" val="214823247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FEIQ\jovi\调查中心、岸基站图片\八个站的照片\戴河.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788024" y="1707654"/>
            <a:ext cx="3072342" cy="230425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29046" y="1707654"/>
            <a:ext cx="3589995" cy="230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10"/>
          <p:cNvSpPr txBox="1">
            <a:spLocks noGrp="1"/>
          </p:cNvSpPr>
          <p:nvPr>
            <p:ph idx="1"/>
          </p:nvPr>
        </p:nvSpPr>
        <p:spPr>
          <a:xfrm>
            <a:off x="1259632" y="79983"/>
            <a:ext cx="6600734" cy="1915703"/>
          </a:xfrm>
          <a:prstGeom prst="rect">
            <a:avLst/>
          </a:prstGeom>
        </p:spPr>
        <p:txBody>
          <a:bodyPr>
            <a:normAutofit/>
          </a:bodyPr>
          <a:lstStyle>
            <a:lvl1pPr marL="243998" indent="-243998" algn="l" rtl="0" eaLnBrk="1" latinLnBrk="0" hangingPunct="1">
              <a:spcBef>
                <a:spcPts val="534"/>
              </a:spcBef>
              <a:buClr>
                <a:schemeClr val="accent2"/>
              </a:buClr>
              <a:buSzPct val="60000"/>
              <a:buFont typeface="Wingdings"/>
              <a:buChar char=""/>
              <a:defRPr kumimoji="0" sz="2200" kern="1200">
                <a:solidFill>
                  <a:schemeClr val="tx1"/>
                </a:solidFill>
                <a:latin typeface="+mn-lt"/>
                <a:ea typeface="+mn-ea"/>
                <a:cs typeface="+mn-cs"/>
              </a:defRPr>
            </a:lvl1pPr>
            <a:lvl2pPr marL="487997" indent="-209142" algn="l" rtl="0" eaLnBrk="1" latinLnBrk="0" hangingPunct="1">
              <a:spcBef>
                <a:spcPts val="419"/>
              </a:spcBef>
              <a:buClr>
                <a:schemeClr val="accent1"/>
              </a:buClr>
              <a:buSzPct val="70000"/>
              <a:buFont typeface="Wingdings 2"/>
              <a:buChar char=""/>
              <a:defRPr kumimoji="0" sz="2000" kern="1200">
                <a:solidFill>
                  <a:schemeClr val="tx1"/>
                </a:solidFill>
                <a:latin typeface="+mn-lt"/>
                <a:ea typeface="+mn-ea"/>
                <a:cs typeface="+mn-cs"/>
              </a:defRPr>
            </a:lvl2pPr>
            <a:lvl3pPr marL="697139" indent="-174285" algn="l" rtl="0" eaLnBrk="1" latinLnBrk="0" hangingPunct="1">
              <a:spcBef>
                <a:spcPts val="381"/>
              </a:spcBef>
              <a:buClr>
                <a:schemeClr val="accent2"/>
              </a:buClr>
              <a:buSzPct val="75000"/>
              <a:buFont typeface="Wingdings"/>
              <a:buChar char=""/>
              <a:defRPr kumimoji="0" sz="1800" kern="1200">
                <a:solidFill>
                  <a:schemeClr val="tx1"/>
                </a:solidFill>
                <a:latin typeface="+mn-lt"/>
                <a:ea typeface="+mn-ea"/>
                <a:cs typeface="+mn-cs"/>
              </a:defRPr>
            </a:lvl3pPr>
            <a:lvl4pPr marL="1045708" indent="-174285" algn="l" rtl="0" eaLnBrk="1" latinLnBrk="0" hangingPunct="1">
              <a:spcBef>
                <a:spcPts val="305"/>
              </a:spcBef>
              <a:buClr>
                <a:schemeClr val="accent3"/>
              </a:buClr>
              <a:buSzPct val="75000"/>
              <a:buFont typeface="Wingdings"/>
              <a:buChar char=""/>
              <a:defRPr kumimoji="0" sz="1500" kern="1200">
                <a:solidFill>
                  <a:schemeClr val="tx1"/>
                </a:solidFill>
                <a:latin typeface="+mn-lt"/>
                <a:ea typeface="+mn-ea"/>
                <a:cs typeface="+mn-cs"/>
              </a:defRPr>
            </a:lvl4pPr>
            <a:lvl5pPr marL="1394277" indent="-174285" algn="l" rtl="0" eaLnBrk="1" latinLnBrk="0" hangingPunct="1">
              <a:spcBef>
                <a:spcPts val="305"/>
              </a:spcBef>
              <a:buClr>
                <a:schemeClr val="accent4"/>
              </a:buClr>
              <a:buSzPct val="65000"/>
              <a:buFont typeface="Wingdings"/>
              <a:buChar char=""/>
              <a:defRPr kumimoji="0" sz="1500" kern="1200">
                <a:solidFill>
                  <a:schemeClr val="tx1"/>
                </a:solidFill>
                <a:latin typeface="+mn-lt"/>
                <a:ea typeface="+mn-ea"/>
                <a:cs typeface="+mn-cs"/>
              </a:defRPr>
            </a:lvl5pPr>
            <a:lvl6pPr marL="1603419" indent="-174285" algn="l" rtl="0" eaLnBrk="1" latinLnBrk="0" hangingPunct="1">
              <a:spcBef>
                <a:spcPct val="20000"/>
              </a:spcBef>
              <a:buClr>
                <a:schemeClr val="accent1"/>
              </a:buClr>
              <a:buFont typeface="Wingdings"/>
              <a:buChar char="§"/>
              <a:defRPr kumimoji="0" sz="1400" kern="1200" baseline="0">
                <a:solidFill>
                  <a:schemeClr val="tx1"/>
                </a:solidFill>
                <a:latin typeface="+mn-lt"/>
                <a:ea typeface="+mn-ea"/>
                <a:cs typeface="+mn-cs"/>
              </a:defRPr>
            </a:lvl6pPr>
            <a:lvl7pPr marL="1812560" indent="-174285" algn="l" rtl="0" eaLnBrk="1" latinLnBrk="0" hangingPunct="1">
              <a:spcBef>
                <a:spcPct val="20000"/>
              </a:spcBef>
              <a:buClr>
                <a:schemeClr val="accent2"/>
              </a:buClr>
              <a:buFont typeface="Wingdings"/>
              <a:buChar char="§"/>
              <a:defRPr kumimoji="0" sz="1400" kern="1200" baseline="0">
                <a:solidFill>
                  <a:schemeClr val="tx1"/>
                </a:solidFill>
                <a:latin typeface="+mn-lt"/>
                <a:ea typeface="+mn-ea"/>
                <a:cs typeface="+mn-cs"/>
              </a:defRPr>
            </a:lvl7pPr>
            <a:lvl8pPr marL="2021702" indent="-174285" algn="l" rtl="0" eaLnBrk="1" latinLnBrk="0" hangingPunct="1">
              <a:spcBef>
                <a:spcPct val="20000"/>
              </a:spcBef>
              <a:buClr>
                <a:schemeClr val="accent3"/>
              </a:buClr>
              <a:buFont typeface="Wingdings"/>
              <a:buChar char="§"/>
              <a:defRPr kumimoji="0" sz="1400" kern="1200" baseline="0">
                <a:solidFill>
                  <a:schemeClr val="tx1"/>
                </a:solidFill>
                <a:latin typeface="+mn-lt"/>
                <a:ea typeface="+mn-ea"/>
                <a:cs typeface="+mn-cs"/>
              </a:defRPr>
            </a:lvl8pPr>
            <a:lvl9pPr marL="2230843" indent="-174285" algn="l" rtl="0" eaLnBrk="1" latinLnBrk="0" hangingPunct="1">
              <a:spcBef>
                <a:spcPct val="20000"/>
              </a:spcBef>
              <a:buClr>
                <a:schemeClr val="accent4"/>
              </a:buClr>
              <a:buFont typeface="Wingdings"/>
              <a:buChar char="§"/>
              <a:defRPr kumimoji="0" sz="1400" kern="1200" baseline="0">
                <a:solidFill>
                  <a:schemeClr val="tx1"/>
                </a:solidFill>
                <a:latin typeface="+mn-lt"/>
                <a:ea typeface="+mn-ea"/>
                <a:cs typeface="+mn-cs"/>
              </a:defRPr>
            </a:lvl9pPr>
          </a:lstStyle>
          <a:p>
            <a:pPr algn="just"/>
            <a:r>
              <a:rPr lang="zh-CN" altLang="zh-CN" sz="1800" dirty="0">
                <a:solidFill>
                  <a:schemeClr val="accent1">
                    <a:lumMod val="50000"/>
                  </a:schemeClr>
                </a:solidFill>
                <a:latin typeface="+mj-ea"/>
                <a:ea typeface="+mj-ea"/>
              </a:rPr>
              <a:t>监测站房</a:t>
            </a:r>
            <a:r>
              <a:rPr lang="zh-CN" altLang="zh-CN" sz="1800" dirty="0" smtClean="0">
                <a:solidFill>
                  <a:schemeClr val="accent1">
                    <a:lumMod val="50000"/>
                  </a:schemeClr>
                </a:solidFill>
                <a:latin typeface="+mj-ea"/>
                <a:ea typeface="+mj-ea"/>
              </a:rPr>
              <a:t>面积</a:t>
            </a:r>
            <a:r>
              <a:rPr lang="zh-CN" altLang="en-US" sz="1800" dirty="0" smtClean="0">
                <a:solidFill>
                  <a:schemeClr val="accent1">
                    <a:lumMod val="50000"/>
                  </a:schemeClr>
                </a:solidFill>
                <a:latin typeface="+mj-ea"/>
                <a:ea typeface="+mj-ea"/>
              </a:rPr>
              <a:t>约</a:t>
            </a:r>
            <a:r>
              <a:rPr lang="zh-CN" altLang="zh-CN" sz="1800" dirty="0" smtClean="0">
                <a:solidFill>
                  <a:schemeClr val="accent1">
                    <a:lumMod val="50000"/>
                  </a:schemeClr>
                </a:solidFill>
                <a:latin typeface="+mj-ea"/>
                <a:ea typeface="+mj-ea"/>
              </a:rPr>
              <a:t>为</a:t>
            </a:r>
            <a:r>
              <a:rPr lang="en-US" altLang="zh-CN" sz="1800" dirty="0">
                <a:solidFill>
                  <a:schemeClr val="accent1">
                    <a:lumMod val="50000"/>
                  </a:schemeClr>
                </a:solidFill>
                <a:latin typeface="+mj-ea"/>
                <a:ea typeface="+mj-ea"/>
              </a:rPr>
              <a:t>15</a:t>
            </a:r>
            <a:r>
              <a:rPr lang="zh-CN" altLang="zh-CN" sz="1800" dirty="0">
                <a:solidFill>
                  <a:schemeClr val="accent1">
                    <a:lumMod val="50000"/>
                  </a:schemeClr>
                </a:solidFill>
                <a:latin typeface="+mj-ea"/>
                <a:ea typeface="+mj-ea"/>
              </a:rPr>
              <a:t>平方米，</a:t>
            </a:r>
            <a:r>
              <a:rPr lang="zh-CN" altLang="en-US" sz="1800" dirty="0">
                <a:solidFill>
                  <a:schemeClr val="accent1">
                    <a:lumMod val="50000"/>
                  </a:schemeClr>
                </a:solidFill>
                <a:latin typeface="+mj-ea"/>
                <a:ea typeface="+mj-ea"/>
              </a:rPr>
              <a:t>为可</a:t>
            </a:r>
            <a:r>
              <a:rPr lang="zh-CN" altLang="zh-CN" sz="1800" dirty="0">
                <a:solidFill>
                  <a:schemeClr val="accent1">
                    <a:lumMod val="50000"/>
                  </a:schemeClr>
                </a:solidFill>
                <a:latin typeface="+mj-ea"/>
                <a:ea typeface="+mj-ea"/>
              </a:rPr>
              <a:t>移动</a:t>
            </a:r>
            <a:r>
              <a:rPr lang="zh-CN" altLang="en-US" sz="1800" dirty="0">
                <a:solidFill>
                  <a:schemeClr val="accent1">
                    <a:lumMod val="50000"/>
                  </a:schemeClr>
                </a:solidFill>
                <a:latin typeface="+mj-ea"/>
                <a:ea typeface="+mj-ea"/>
              </a:rPr>
              <a:t>集装箱式。</a:t>
            </a:r>
            <a:endParaRPr lang="en-US" altLang="zh-CN" sz="1800" dirty="0">
              <a:solidFill>
                <a:schemeClr val="accent1">
                  <a:lumMod val="50000"/>
                </a:schemeClr>
              </a:solidFill>
              <a:latin typeface="+mj-ea"/>
              <a:ea typeface="+mj-ea"/>
            </a:endParaRPr>
          </a:p>
          <a:p>
            <a:pPr algn="just"/>
            <a:r>
              <a:rPr lang="zh-CN" altLang="zh-CN" sz="1800" dirty="0">
                <a:solidFill>
                  <a:schemeClr val="accent1">
                    <a:lumMod val="50000"/>
                  </a:schemeClr>
                </a:solidFill>
                <a:latin typeface="+mj-ea"/>
                <a:ea typeface="+mj-ea"/>
              </a:rPr>
              <a:t>站房内包括了水、电、网络、空调等配套辅助设施。</a:t>
            </a:r>
            <a:endParaRPr lang="en-US" altLang="zh-CN" sz="1800" dirty="0">
              <a:solidFill>
                <a:schemeClr val="accent1">
                  <a:lumMod val="50000"/>
                </a:schemeClr>
              </a:solidFill>
              <a:latin typeface="+mj-ea"/>
              <a:ea typeface="+mj-ea"/>
            </a:endParaRPr>
          </a:p>
          <a:p>
            <a:pPr algn="just"/>
            <a:r>
              <a:rPr lang="zh-CN" altLang="en-US" sz="1800" dirty="0">
                <a:solidFill>
                  <a:schemeClr val="accent1">
                    <a:lumMod val="50000"/>
                  </a:schemeClr>
                </a:solidFill>
                <a:latin typeface="+mj-ea"/>
                <a:ea typeface="+mj-ea"/>
              </a:rPr>
              <a:t>目前监测参数</a:t>
            </a:r>
            <a:r>
              <a:rPr lang="en-US" altLang="zh-CN" sz="1800" dirty="0">
                <a:solidFill>
                  <a:schemeClr val="accent1">
                    <a:lumMod val="50000"/>
                  </a:schemeClr>
                </a:solidFill>
                <a:latin typeface="+mj-ea"/>
                <a:ea typeface="+mj-ea"/>
              </a:rPr>
              <a:t>21</a:t>
            </a:r>
            <a:r>
              <a:rPr lang="zh-CN" altLang="en-US" sz="1800" dirty="0">
                <a:solidFill>
                  <a:schemeClr val="accent1">
                    <a:lumMod val="50000"/>
                  </a:schemeClr>
                </a:solidFill>
                <a:latin typeface="+mj-ea"/>
                <a:ea typeface="+mj-ea"/>
              </a:rPr>
              <a:t>项，可以根据需要扩展</a:t>
            </a:r>
            <a:r>
              <a:rPr lang="zh-CN" altLang="en-US" sz="1800" dirty="0" smtClean="0">
                <a:solidFill>
                  <a:schemeClr val="accent1">
                    <a:lumMod val="50000"/>
                  </a:schemeClr>
                </a:solidFill>
                <a:latin typeface="+mj-ea"/>
                <a:ea typeface="+mj-ea"/>
              </a:rPr>
              <a:t>。</a:t>
            </a:r>
            <a:endParaRPr lang="en-US" altLang="zh-CN" sz="1800" dirty="0" smtClean="0">
              <a:solidFill>
                <a:schemeClr val="accent1">
                  <a:lumMod val="50000"/>
                </a:schemeClr>
              </a:solidFill>
              <a:latin typeface="+mj-ea"/>
              <a:ea typeface="+mj-ea"/>
            </a:endParaRPr>
          </a:p>
          <a:p>
            <a:pPr algn="just"/>
            <a:r>
              <a:rPr lang="zh-CN" altLang="en-US" sz="1800" dirty="0" smtClean="0">
                <a:solidFill>
                  <a:schemeClr val="accent1">
                    <a:lumMod val="50000"/>
                  </a:schemeClr>
                </a:solidFill>
                <a:latin typeface="+mj-ea"/>
                <a:ea typeface="+mj-ea"/>
              </a:rPr>
              <a:t>监测频率为</a:t>
            </a:r>
            <a:r>
              <a:rPr lang="en-US" altLang="zh-CN" sz="1800" dirty="0" smtClean="0">
                <a:solidFill>
                  <a:schemeClr val="accent1">
                    <a:lumMod val="50000"/>
                  </a:schemeClr>
                </a:solidFill>
                <a:latin typeface="+mj-ea"/>
                <a:ea typeface="+mj-ea"/>
              </a:rPr>
              <a:t>4</a:t>
            </a:r>
            <a:r>
              <a:rPr lang="zh-CN" altLang="en-US" sz="1800" dirty="0" smtClean="0">
                <a:solidFill>
                  <a:schemeClr val="accent1">
                    <a:lumMod val="50000"/>
                  </a:schemeClr>
                </a:solidFill>
                <a:latin typeface="+mj-ea"/>
                <a:ea typeface="+mj-ea"/>
              </a:rPr>
              <a:t>小时</a:t>
            </a:r>
            <a:r>
              <a:rPr lang="zh-CN" altLang="en-US" sz="1800" dirty="0">
                <a:solidFill>
                  <a:schemeClr val="accent1">
                    <a:lumMod val="50000"/>
                  </a:schemeClr>
                </a:solidFill>
                <a:latin typeface="+mj-ea"/>
                <a:ea typeface="+mj-ea"/>
              </a:rPr>
              <a:t>一</a:t>
            </a:r>
            <a:r>
              <a:rPr lang="zh-CN" altLang="en-US" sz="1800" dirty="0" smtClean="0">
                <a:solidFill>
                  <a:schemeClr val="accent1">
                    <a:lumMod val="50000"/>
                  </a:schemeClr>
                </a:solidFill>
                <a:latin typeface="+mj-ea"/>
                <a:ea typeface="+mj-ea"/>
              </a:rPr>
              <a:t>次。</a:t>
            </a:r>
            <a:endParaRPr lang="en-US" altLang="zh-CN" sz="1800" dirty="0">
              <a:solidFill>
                <a:schemeClr val="accent1">
                  <a:lumMod val="50000"/>
                </a:schemeClr>
              </a:solidFill>
              <a:latin typeface="+mj-ea"/>
              <a:ea typeface="+mj-ea"/>
            </a:endParaRPr>
          </a:p>
        </p:txBody>
      </p:sp>
      <p:sp>
        <p:nvSpPr>
          <p:cNvPr id="6" name="标题 1"/>
          <p:cNvSpPr>
            <a:spLocks noGrp="1"/>
          </p:cNvSpPr>
          <p:nvPr>
            <p:ph type="title"/>
          </p:nvPr>
        </p:nvSpPr>
        <p:spPr>
          <a:xfrm>
            <a:off x="762000" y="3429000"/>
            <a:ext cx="6784848" cy="1200150"/>
          </a:xfrm>
        </p:spPr>
        <p:txBody>
          <a:bodyPr>
            <a:normAutofit/>
          </a:bodyPr>
          <a:lstStyle/>
          <a:p>
            <a:r>
              <a:rPr lang="zh-CN" altLang="en-US" sz="3600" dirty="0" smtClean="0"/>
              <a:t>监测站房</a:t>
            </a:r>
            <a:endParaRPr lang="zh-CN" altLang="en-US" sz="3600" dirty="0"/>
          </a:p>
        </p:txBody>
      </p:sp>
    </p:spTree>
    <p:extLst>
      <p:ext uri="{BB962C8B-B14F-4D97-AF65-F5344CB8AC3E}">
        <p14:creationId xmlns:p14="http://schemas.microsoft.com/office/powerpoint/2010/main" val="146488686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idx="1"/>
          </p:nvPr>
        </p:nvSpPr>
        <p:spPr>
          <a:xfrm>
            <a:off x="762000" y="514350"/>
            <a:ext cx="4268652" cy="2039398"/>
          </a:xfrm>
        </p:spPr>
        <p:txBody>
          <a:bodyPr>
            <a:normAutofit/>
          </a:bodyPr>
          <a:lstStyle/>
          <a:p>
            <a:pPr algn="l">
              <a:lnSpc>
                <a:spcPct val="150000"/>
              </a:lnSpc>
            </a:pPr>
            <a:r>
              <a:rPr lang="zh-CN" altLang="en-US" sz="1400" dirty="0" smtClean="0">
                <a:solidFill>
                  <a:schemeClr val="tx1"/>
                </a:solidFill>
                <a:latin typeface="+mj-ea"/>
                <a:ea typeface="+mj-ea"/>
              </a:rPr>
              <a:t>夏季，七里海的主要污染物是氮和还原性物质。尤其在</a:t>
            </a:r>
            <a:r>
              <a:rPr lang="en-US" altLang="zh-CN" sz="1400" dirty="0" smtClean="0">
                <a:solidFill>
                  <a:schemeClr val="tx1"/>
                </a:solidFill>
                <a:latin typeface="+mj-ea"/>
                <a:ea typeface="+mj-ea"/>
              </a:rPr>
              <a:t>6</a:t>
            </a:r>
            <a:r>
              <a:rPr lang="zh-CN" altLang="en-US" sz="1400" dirty="0" smtClean="0">
                <a:solidFill>
                  <a:schemeClr val="tx1"/>
                </a:solidFill>
                <a:latin typeface="+mj-ea"/>
                <a:ea typeface="+mj-ea"/>
              </a:rPr>
              <a:t>月份时，</a:t>
            </a:r>
            <a:r>
              <a:rPr lang="en-US" altLang="zh-CN" sz="1400" dirty="0" smtClean="0">
                <a:solidFill>
                  <a:schemeClr val="tx1"/>
                </a:solidFill>
                <a:latin typeface="+mj-ea"/>
                <a:ea typeface="+mj-ea"/>
              </a:rPr>
              <a:t>COD</a:t>
            </a:r>
            <a:r>
              <a:rPr lang="zh-CN" altLang="en-US" sz="1400" dirty="0" smtClean="0">
                <a:solidFill>
                  <a:schemeClr val="tx1"/>
                </a:solidFill>
                <a:latin typeface="+mj-ea"/>
                <a:ea typeface="+mj-ea"/>
              </a:rPr>
              <a:t>占</a:t>
            </a:r>
            <a:r>
              <a:rPr lang="en-US" altLang="zh-CN" sz="1400" dirty="0" smtClean="0">
                <a:solidFill>
                  <a:schemeClr val="tx1"/>
                </a:solidFill>
                <a:latin typeface="+mj-ea"/>
                <a:ea typeface="+mj-ea"/>
              </a:rPr>
              <a:t>79.28%</a:t>
            </a:r>
            <a:r>
              <a:rPr lang="zh-CN" altLang="en-US" sz="1400" dirty="0" smtClean="0">
                <a:solidFill>
                  <a:schemeClr val="tx1"/>
                </a:solidFill>
                <a:latin typeface="+mj-ea"/>
                <a:ea typeface="+mj-ea"/>
              </a:rPr>
              <a:t>，说明有机物质含量偏高，可能会导致一些原生动物、细菌的爆发性增殖，而引起赤潮现象。</a:t>
            </a:r>
            <a:endParaRPr lang="en-US" altLang="zh-CN" sz="1400" dirty="0" smtClean="0">
              <a:solidFill>
                <a:schemeClr val="tx1"/>
              </a:solidFill>
              <a:latin typeface="+mj-ea"/>
              <a:ea typeface="+mj-ea"/>
            </a:endParaRPr>
          </a:p>
          <a:p>
            <a:pPr algn="l">
              <a:lnSpc>
                <a:spcPct val="150000"/>
              </a:lnSpc>
            </a:pPr>
            <a:r>
              <a:rPr lang="zh-CN" altLang="en-US" sz="1400" dirty="0" smtClean="0">
                <a:solidFill>
                  <a:schemeClr val="tx1"/>
                </a:solidFill>
                <a:latin typeface="+mj-ea"/>
                <a:ea typeface="+mj-ea"/>
              </a:rPr>
              <a:t>而事实上</a:t>
            </a:r>
            <a:r>
              <a:rPr lang="en-US" altLang="zh-CN" sz="1400" dirty="0" smtClean="0">
                <a:solidFill>
                  <a:schemeClr val="tx1"/>
                </a:solidFill>
                <a:latin typeface="+mj-ea"/>
                <a:ea typeface="+mj-ea"/>
              </a:rPr>
              <a:t>6</a:t>
            </a:r>
            <a:r>
              <a:rPr lang="zh-CN" altLang="en-US" sz="1400" dirty="0" smtClean="0">
                <a:solidFill>
                  <a:schemeClr val="tx1"/>
                </a:solidFill>
                <a:latin typeface="+mj-ea"/>
                <a:ea typeface="+mj-ea"/>
              </a:rPr>
              <a:t>月份正是秦皇岛市赤潮发生的高发期。</a:t>
            </a:r>
            <a:endParaRPr lang="zh-CN" altLang="en-US" sz="1400" dirty="0">
              <a:solidFill>
                <a:schemeClr val="tx1"/>
              </a:solidFill>
              <a:latin typeface="+mj-ea"/>
              <a:ea typeface="+mj-ea"/>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643757"/>
            <a:ext cx="3240361" cy="197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651" y="555526"/>
            <a:ext cx="3330769" cy="1917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3556" y="2643758"/>
            <a:ext cx="3347864" cy="1970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1640190"/>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idx="1"/>
          </p:nvPr>
        </p:nvSpPr>
        <p:spPr>
          <a:xfrm>
            <a:off x="872108" y="3215772"/>
            <a:ext cx="7543800" cy="1289298"/>
          </a:xfrm>
        </p:spPr>
        <p:txBody>
          <a:bodyPr>
            <a:normAutofit lnSpcReduction="10000"/>
          </a:bodyPr>
          <a:lstStyle/>
          <a:p>
            <a:pPr indent="457200" algn="l">
              <a:lnSpc>
                <a:spcPct val="150000"/>
              </a:lnSpc>
            </a:pPr>
            <a:r>
              <a:rPr lang="en-US" altLang="zh-CN" sz="1800" dirty="0" smtClean="0">
                <a:solidFill>
                  <a:schemeClr val="tx1"/>
                </a:solidFill>
                <a:latin typeface="+mj-ea"/>
                <a:ea typeface="+mj-ea"/>
              </a:rPr>
              <a:t>9</a:t>
            </a:r>
            <a:r>
              <a:rPr lang="zh-CN" altLang="en-US" sz="1800" dirty="0" smtClean="0">
                <a:solidFill>
                  <a:schemeClr val="tx1"/>
                </a:solidFill>
                <a:latin typeface="+mj-ea"/>
                <a:ea typeface="+mj-ea"/>
              </a:rPr>
              <a:t>月</a:t>
            </a:r>
            <a:r>
              <a:rPr lang="en-US" altLang="zh-CN" sz="1800" dirty="0" smtClean="0">
                <a:solidFill>
                  <a:schemeClr val="tx1"/>
                </a:solidFill>
                <a:latin typeface="+mj-ea"/>
                <a:ea typeface="+mj-ea"/>
              </a:rPr>
              <a:t>-10</a:t>
            </a:r>
            <a:r>
              <a:rPr lang="zh-CN" altLang="en-US" sz="1800" dirty="0" smtClean="0">
                <a:solidFill>
                  <a:schemeClr val="tx1"/>
                </a:solidFill>
                <a:latin typeface="+mj-ea"/>
                <a:ea typeface="+mj-ea"/>
              </a:rPr>
              <a:t>月，总氮和还原性物质是陆源入海的主要污染物，结合七里海周边的养殖业和人类活动来看，造成总氮和</a:t>
            </a:r>
            <a:r>
              <a:rPr lang="en-US" altLang="zh-CN" sz="1800" dirty="0" smtClean="0">
                <a:solidFill>
                  <a:schemeClr val="tx1"/>
                </a:solidFill>
                <a:latin typeface="+mj-ea"/>
                <a:ea typeface="+mj-ea"/>
              </a:rPr>
              <a:t>COD</a:t>
            </a:r>
            <a:r>
              <a:rPr lang="zh-CN" altLang="en-US" sz="1800" dirty="0" smtClean="0">
                <a:solidFill>
                  <a:schemeClr val="tx1"/>
                </a:solidFill>
                <a:latin typeface="+mj-ea"/>
                <a:ea typeface="+mj-ea"/>
              </a:rPr>
              <a:t>含量较高的原因是附近养殖池废水的排放和居民生活污水的排放等。</a:t>
            </a:r>
            <a:endParaRPr lang="zh-CN" altLang="en-US" sz="1800" dirty="0">
              <a:solidFill>
                <a:schemeClr val="tx1"/>
              </a:solidFill>
              <a:latin typeface="+mj-ea"/>
              <a:ea typeface="+mj-ea"/>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610" y="771549"/>
            <a:ext cx="3432795" cy="2438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6443" y="772068"/>
            <a:ext cx="3335957" cy="2471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7746350"/>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3435846"/>
            <a:ext cx="8352929" cy="1200329"/>
          </a:xfrm>
          <a:prstGeom prst="rect">
            <a:avLst/>
          </a:prstGeom>
          <a:noFill/>
        </p:spPr>
        <p:txBody>
          <a:bodyPr wrap="square" rtlCol="0">
            <a:spAutoFit/>
          </a:bodyPr>
          <a:lstStyle/>
          <a:p>
            <a:pPr indent="457200">
              <a:lnSpc>
                <a:spcPct val="150000"/>
              </a:lnSpc>
            </a:pPr>
            <a:r>
              <a:rPr lang="zh-CN" altLang="en-US" sz="1200" dirty="0" smtClean="0">
                <a:latin typeface="+mj-ea"/>
                <a:ea typeface="+mj-ea"/>
                <a:cs typeface="Times New Roman" panose="02020603050405020304" pitchFamily="18" charset="0"/>
              </a:rPr>
              <a:t>由图可以看出，</a:t>
            </a:r>
            <a:r>
              <a:rPr lang="en-US" altLang="zh-CN" sz="1200" dirty="0" smtClean="0">
                <a:latin typeface="+mj-ea"/>
                <a:ea typeface="+mj-ea"/>
                <a:cs typeface="Times New Roman" panose="02020603050405020304" pitchFamily="18" charset="0"/>
              </a:rPr>
              <a:t>DO</a:t>
            </a:r>
            <a:r>
              <a:rPr lang="zh-CN" altLang="en-US" sz="1200" dirty="0" smtClean="0">
                <a:latin typeface="+mj-ea"/>
                <a:ea typeface="+mj-ea"/>
                <a:cs typeface="Times New Roman" panose="02020603050405020304" pitchFamily="18" charset="0"/>
              </a:rPr>
              <a:t>和</a:t>
            </a:r>
            <a:r>
              <a:rPr lang="en-US" altLang="zh-CN" sz="1200" dirty="0" smtClean="0">
                <a:latin typeface="+mj-ea"/>
                <a:ea typeface="+mj-ea"/>
                <a:cs typeface="Times New Roman" panose="02020603050405020304" pitchFamily="18" charset="0"/>
              </a:rPr>
              <a:t>COD</a:t>
            </a:r>
            <a:r>
              <a:rPr lang="zh-CN" altLang="en-US" sz="1200" dirty="0">
                <a:latin typeface="+mj-ea"/>
                <a:ea typeface="+mj-ea"/>
                <a:cs typeface="Times New Roman" panose="02020603050405020304" pitchFamily="18" charset="0"/>
              </a:rPr>
              <a:t>大致</a:t>
            </a:r>
            <a:r>
              <a:rPr lang="zh-CN" altLang="en-US" sz="1200" dirty="0" smtClean="0">
                <a:latin typeface="+mj-ea"/>
                <a:ea typeface="+mj-ea"/>
                <a:cs typeface="Times New Roman" panose="02020603050405020304" pitchFamily="18" charset="0"/>
              </a:rPr>
              <a:t>呈现此消彼长的关系。</a:t>
            </a:r>
            <a:endParaRPr lang="en-US" altLang="zh-CN" sz="1200" dirty="0" smtClean="0">
              <a:latin typeface="+mj-ea"/>
              <a:ea typeface="+mj-ea"/>
              <a:cs typeface="Times New Roman" panose="02020603050405020304" pitchFamily="18" charset="0"/>
            </a:endParaRPr>
          </a:p>
          <a:p>
            <a:pPr indent="457200">
              <a:lnSpc>
                <a:spcPct val="150000"/>
              </a:lnSpc>
            </a:pPr>
            <a:r>
              <a:rPr lang="zh-CN" altLang="en-US" sz="1200" dirty="0" smtClean="0">
                <a:latin typeface="+mj-ea"/>
                <a:ea typeface="+mj-ea"/>
                <a:cs typeface="Times New Roman" panose="02020603050405020304" pitchFamily="18" charset="0"/>
              </a:rPr>
              <a:t>在</a:t>
            </a:r>
            <a:r>
              <a:rPr lang="en-US" altLang="zh-CN" sz="1200" dirty="0" smtClean="0">
                <a:latin typeface="+mj-ea"/>
                <a:ea typeface="+mj-ea"/>
                <a:cs typeface="Times New Roman" panose="02020603050405020304" pitchFamily="18" charset="0"/>
              </a:rPr>
              <a:t>7</a:t>
            </a:r>
            <a:r>
              <a:rPr lang="zh-CN" altLang="en-US" sz="1200" dirty="0" smtClean="0">
                <a:latin typeface="+mj-ea"/>
                <a:ea typeface="+mj-ea"/>
                <a:cs typeface="Times New Roman" panose="02020603050405020304" pitchFamily="18" charset="0"/>
              </a:rPr>
              <a:t>月</a:t>
            </a:r>
            <a:r>
              <a:rPr lang="en-US" altLang="zh-CN" sz="1200" dirty="0" smtClean="0">
                <a:latin typeface="+mj-ea"/>
                <a:ea typeface="+mj-ea"/>
                <a:cs typeface="Times New Roman" panose="02020603050405020304" pitchFamily="18" charset="0"/>
              </a:rPr>
              <a:t>20~21</a:t>
            </a:r>
            <a:r>
              <a:rPr lang="zh-CN" altLang="en-US" sz="1200" dirty="0" smtClean="0">
                <a:latin typeface="+mj-ea"/>
                <a:ea typeface="+mj-ea"/>
                <a:cs typeface="Times New Roman" panose="02020603050405020304" pitchFamily="18" charset="0"/>
              </a:rPr>
              <a:t>日、</a:t>
            </a:r>
            <a:r>
              <a:rPr lang="en-US" altLang="zh-CN" sz="1200" dirty="0" smtClean="0">
                <a:latin typeface="+mj-ea"/>
                <a:ea typeface="+mj-ea"/>
                <a:cs typeface="Times New Roman" panose="02020603050405020304" pitchFamily="18" charset="0"/>
              </a:rPr>
              <a:t>8</a:t>
            </a:r>
            <a:r>
              <a:rPr lang="zh-CN" altLang="en-US" sz="1200" dirty="0" smtClean="0">
                <a:latin typeface="+mj-ea"/>
                <a:ea typeface="+mj-ea"/>
                <a:cs typeface="Times New Roman" panose="02020603050405020304" pitchFamily="18" charset="0"/>
              </a:rPr>
              <a:t>月</a:t>
            </a:r>
            <a:r>
              <a:rPr lang="en-US" altLang="zh-CN" sz="1200" dirty="0" smtClean="0">
                <a:latin typeface="+mj-ea"/>
                <a:ea typeface="+mj-ea"/>
                <a:cs typeface="Times New Roman" panose="02020603050405020304" pitchFamily="18" charset="0"/>
              </a:rPr>
              <a:t>2</a:t>
            </a:r>
            <a:r>
              <a:rPr lang="zh-CN" altLang="en-US" sz="1200" dirty="0" smtClean="0">
                <a:latin typeface="+mj-ea"/>
                <a:ea typeface="+mj-ea"/>
                <a:cs typeface="Times New Roman" panose="02020603050405020304" pitchFamily="18" charset="0"/>
              </a:rPr>
              <a:t>日和</a:t>
            </a:r>
            <a:r>
              <a:rPr lang="en-US" altLang="zh-CN" sz="1200" dirty="0" smtClean="0">
                <a:latin typeface="+mj-ea"/>
                <a:ea typeface="+mj-ea"/>
                <a:cs typeface="Times New Roman" panose="02020603050405020304" pitchFamily="18" charset="0"/>
              </a:rPr>
              <a:t>8</a:t>
            </a:r>
            <a:r>
              <a:rPr lang="zh-CN" altLang="en-US" sz="1200" dirty="0" smtClean="0">
                <a:latin typeface="+mj-ea"/>
                <a:ea typeface="+mj-ea"/>
                <a:cs typeface="Times New Roman" panose="02020603050405020304" pitchFamily="18" charset="0"/>
              </a:rPr>
              <a:t>月</a:t>
            </a:r>
            <a:r>
              <a:rPr lang="en-US" altLang="zh-CN" sz="1200" dirty="0" smtClean="0">
                <a:latin typeface="+mj-ea"/>
                <a:ea typeface="+mj-ea"/>
                <a:cs typeface="Times New Roman" panose="02020603050405020304" pitchFamily="18" charset="0"/>
              </a:rPr>
              <a:t>16</a:t>
            </a:r>
            <a:r>
              <a:rPr lang="zh-CN" altLang="en-US" sz="1200" dirty="0" smtClean="0">
                <a:latin typeface="+mj-ea"/>
                <a:ea typeface="+mj-ea"/>
                <a:cs typeface="Times New Roman" panose="02020603050405020304" pitchFamily="18" charset="0"/>
              </a:rPr>
              <a:t>日秦皇岛均出现较大的降雨，雨水携带大量陆地上的还原性物质进入河流，导致</a:t>
            </a:r>
            <a:r>
              <a:rPr lang="en-US" altLang="zh-CN" sz="1200" dirty="0" smtClean="0">
                <a:latin typeface="+mj-ea"/>
                <a:ea typeface="+mj-ea"/>
                <a:cs typeface="Times New Roman" panose="02020603050405020304" pitchFamily="18" charset="0"/>
              </a:rPr>
              <a:t> COD</a:t>
            </a:r>
            <a:r>
              <a:rPr lang="zh-CN" altLang="en-US" sz="1200" dirty="0" smtClean="0">
                <a:latin typeface="+mj-ea"/>
                <a:ea typeface="+mj-ea"/>
                <a:cs typeface="Times New Roman" panose="02020603050405020304" pitchFamily="18" charset="0"/>
              </a:rPr>
              <a:t>含量急剧升高，这些还原性污染物被氧化消耗水体中的溶解氧，致使</a:t>
            </a:r>
            <a:r>
              <a:rPr lang="zh-CN" altLang="en-US" sz="1200" dirty="0">
                <a:latin typeface="+mj-ea"/>
                <a:ea typeface="+mj-ea"/>
                <a:cs typeface="Times New Roman" panose="02020603050405020304" pitchFamily="18" charset="0"/>
              </a:rPr>
              <a:t>溶解氧的</a:t>
            </a:r>
            <a:r>
              <a:rPr lang="zh-CN" altLang="en-US" sz="1200" dirty="0" smtClean="0">
                <a:latin typeface="+mj-ea"/>
                <a:ea typeface="+mj-ea"/>
                <a:cs typeface="Times New Roman" panose="02020603050405020304" pitchFamily="18" charset="0"/>
              </a:rPr>
              <a:t>含量降低；另外，自</a:t>
            </a:r>
            <a:r>
              <a:rPr lang="en-US" altLang="zh-CN" sz="1200" dirty="0" smtClean="0">
                <a:latin typeface="+mj-ea"/>
                <a:ea typeface="+mj-ea"/>
                <a:cs typeface="Times New Roman" panose="02020603050405020304" pitchFamily="18" charset="0"/>
              </a:rPr>
              <a:t>9</a:t>
            </a:r>
            <a:r>
              <a:rPr lang="zh-CN" altLang="en-US" sz="1200" dirty="0" smtClean="0">
                <a:latin typeface="+mj-ea"/>
                <a:ea typeface="+mj-ea"/>
                <a:cs typeface="Times New Roman" panose="02020603050405020304" pitchFamily="18" charset="0"/>
              </a:rPr>
              <a:t>月下旬以来，由于降水的减少，</a:t>
            </a:r>
            <a:r>
              <a:rPr lang="en-US" altLang="zh-CN" sz="1200" dirty="0" smtClean="0">
                <a:latin typeface="+mj-ea"/>
                <a:ea typeface="+mj-ea"/>
                <a:cs typeface="Times New Roman" panose="02020603050405020304" pitchFamily="18" charset="0"/>
              </a:rPr>
              <a:t>COD</a:t>
            </a:r>
            <a:r>
              <a:rPr lang="zh-CN" altLang="en-US" sz="1200" dirty="0" smtClean="0">
                <a:latin typeface="+mj-ea"/>
                <a:ea typeface="+mj-ea"/>
                <a:cs typeface="Times New Roman" panose="02020603050405020304" pitchFamily="18" charset="0"/>
              </a:rPr>
              <a:t>基本维持在较低的水平，而</a:t>
            </a:r>
            <a:r>
              <a:rPr lang="en-US" altLang="zh-CN" sz="1200" dirty="0" smtClean="0">
                <a:latin typeface="+mj-ea"/>
                <a:ea typeface="+mj-ea"/>
                <a:cs typeface="Times New Roman" panose="02020603050405020304" pitchFamily="18" charset="0"/>
              </a:rPr>
              <a:t>DO</a:t>
            </a:r>
            <a:r>
              <a:rPr lang="zh-CN" altLang="en-US" sz="1200" dirty="0">
                <a:latin typeface="+mj-ea"/>
                <a:ea typeface="+mj-ea"/>
                <a:cs typeface="Times New Roman" panose="02020603050405020304" pitchFamily="18" charset="0"/>
              </a:rPr>
              <a:t>在</a:t>
            </a:r>
            <a:r>
              <a:rPr lang="en-US" altLang="zh-CN" sz="1200" dirty="0" smtClean="0">
                <a:latin typeface="+mj-ea"/>
                <a:ea typeface="+mj-ea"/>
                <a:cs typeface="Times New Roman" panose="02020603050405020304" pitchFamily="18" charset="0"/>
              </a:rPr>
              <a:t>COD</a:t>
            </a:r>
            <a:r>
              <a:rPr lang="zh-CN" altLang="en-US" sz="1200" dirty="0" smtClean="0">
                <a:latin typeface="+mj-ea"/>
                <a:ea typeface="+mj-ea"/>
                <a:cs typeface="Times New Roman" panose="02020603050405020304" pitchFamily="18" charset="0"/>
              </a:rPr>
              <a:t>和气温均降低</a:t>
            </a:r>
            <a:r>
              <a:rPr lang="zh-CN" altLang="en-US" sz="1200" dirty="0">
                <a:latin typeface="+mj-ea"/>
                <a:ea typeface="+mj-ea"/>
                <a:cs typeface="Times New Roman" panose="02020603050405020304" pitchFamily="18" charset="0"/>
              </a:rPr>
              <a:t>的</a:t>
            </a:r>
            <a:r>
              <a:rPr lang="zh-CN" altLang="en-US" sz="1200" dirty="0" smtClean="0">
                <a:latin typeface="+mj-ea"/>
                <a:ea typeface="+mj-ea"/>
                <a:cs typeface="Times New Roman" panose="02020603050405020304" pitchFamily="18" charset="0"/>
              </a:rPr>
              <a:t>双重影响下逐渐呈升高之势。</a:t>
            </a:r>
            <a:endParaRPr lang="en-US" altLang="zh-CN" sz="1200" dirty="0">
              <a:latin typeface="+mj-ea"/>
              <a:ea typeface="+mj-ea"/>
              <a:cs typeface="Times New Roman" panose="02020603050405020304" pitchFamily="18"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48" y="274637"/>
            <a:ext cx="8172400" cy="2891179"/>
          </a:xfrm>
          <a:prstGeom prst="rect">
            <a:avLst/>
          </a:prstGeom>
        </p:spPr>
      </p:pic>
      <p:sp>
        <p:nvSpPr>
          <p:cNvPr id="6" name="TextBox 5"/>
          <p:cNvSpPr txBox="1"/>
          <p:nvPr/>
        </p:nvSpPr>
        <p:spPr>
          <a:xfrm>
            <a:off x="1043608" y="274637"/>
            <a:ext cx="6486006" cy="369332"/>
          </a:xfrm>
          <a:prstGeom prst="rect">
            <a:avLst/>
          </a:prstGeom>
          <a:noFill/>
        </p:spPr>
        <p:txBody>
          <a:bodyPr wrap="none" rtlCol="0">
            <a:spAutoFit/>
          </a:bodyPr>
          <a:lstStyle/>
          <a:p>
            <a:r>
              <a:rPr lang="en-US" altLang="zh-CN" dirty="0" smtClean="0">
                <a:latin typeface="+mj-ea"/>
                <a:ea typeface="+mj-ea"/>
                <a:cs typeface="Times New Roman" panose="02020603050405020304" pitchFamily="18" charset="0"/>
              </a:rPr>
              <a:t>7~10</a:t>
            </a:r>
            <a:r>
              <a:rPr lang="zh-CN" altLang="en-US" dirty="0">
                <a:latin typeface="+mj-ea"/>
                <a:ea typeface="+mj-ea"/>
                <a:cs typeface="Times New Roman" panose="02020603050405020304" pitchFamily="18" charset="0"/>
              </a:rPr>
              <a:t>月间汤河水体中的溶解氧（</a:t>
            </a:r>
            <a:r>
              <a:rPr lang="en-US" altLang="zh-CN" dirty="0">
                <a:latin typeface="+mj-ea"/>
                <a:ea typeface="+mj-ea"/>
                <a:cs typeface="Times New Roman" panose="02020603050405020304" pitchFamily="18" charset="0"/>
              </a:rPr>
              <a:t>DO</a:t>
            </a:r>
            <a:r>
              <a:rPr lang="zh-CN" altLang="en-US" dirty="0">
                <a:latin typeface="+mj-ea"/>
                <a:ea typeface="+mj-ea"/>
                <a:cs typeface="Times New Roman" panose="02020603050405020304" pitchFamily="18" charset="0"/>
              </a:rPr>
              <a:t>）和化学需氧量（</a:t>
            </a:r>
            <a:r>
              <a:rPr lang="en-US" altLang="zh-CN" dirty="0">
                <a:latin typeface="+mj-ea"/>
                <a:ea typeface="+mj-ea"/>
                <a:cs typeface="Times New Roman" panose="02020603050405020304" pitchFamily="18" charset="0"/>
              </a:rPr>
              <a:t>COD</a:t>
            </a:r>
            <a:r>
              <a:rPr lang="zh-CN" altLang="en-US" dirty="0" smtClean="0">
                <a:latin typeface="+mj-ea"/>
                <a:ea typeface="+mj-ea"/>
                <a:cs typeface="Times New Roman" panose="02020603050405020304" pitchFamily="18" charset="0"/>
              </a:rPr>
              <a:t>）</a:t>
            </a:r>
            <a:endParaRPr lang="en-US" altLang="zh-CN" dirty="0">
              <a:latin typeface="+mj-ea"/>
              <a:ea typeface="+mj-ea"/>
              <a:cs typeface="Times New Roman" panose="02020603050405020304" pitchFamily="18" charset="0"/>
            </a:endParaRPr>
          </a:p>
        </p:txBody>
      </p:sp>
    </p:spTree>
    <p:extLst>
      <p:ext uri="{BB962C8B-B14F-4D97-AF65-F5344CB8AC3E}">
        <p14:creationId xmlns:p14="http://schemas.microsoft.com/office/powerpoint/2010/main" val="469010955"/>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314385"/>
            <a:ext cx="7956376" cy="2814755"/>
          </a:xfrm>
          <a:prstGeom prst="rect">
            <a:avLst/>
          </a:prstGeom>
        </p:spPr>
      </p:pic>
      <p:sp>
        <p:nvSpPr>
          <p:cNvPr id="3" name="TextBox 2"/>
          <p:cNvSpPr txBox="1"/>
          <p:nvPr/>
        </p:nvSpPr>
        <p:spPr>
          <a:xfrm>
            <a:off x="1403648" y="333385"/>
            <a:ext cx="3991798" cy="369332"/>
          </a:xfrm>
          <a:prstGeom prst="rect">
            <a:avLst/>
          </a:prstGeom>
          <a:noFill/>
        </p:spPr>
        <p:txBody>
          <a:bodyPr wrap="none" rtlCol="0">
            <a:spAutoFit/>
          </a:bodyPr>
          <a:lstStyle/>
          <a:p>
            <a:r>
              <a:rPr lang="en-US" altLang="zh-CN" dirty="0" smtClean="0">
                <a:latin typeface="+mj-ea"/>
                <a:ea typeface="+mj-ea"/>
              </a:rPr>
              <a:t>7~10</a:t>
            </a:r>
            <a:r>
              <a:rPr lang="zh-CN" altLang="en-US" dirty="0" smtClean="0">
                <a:latin typeface="+mj-ea"/>
                <a:ea typeface="+mj-ea"/>
              </a:rPr>
              <a:t>月份汤河水体中的硝氮和溶解氧</a:t>
            </a:r>
            <a:endParaRPr lang="zh-CN" altLang="en-US" dirty="0">
              <a:latin typeface="+mj-ea"/>
              <a:ea typeface="+mj-ea"/>
            </a:endParaRPr>
          </a:p>
        </p:txBody>
      </p:sp>
      <p:sp>
        <p:nvSpPr>
          <p:cNvPr id="5" name="TextBox 4"/>
          <p:cNvSpPr txBox="1"/>
          <p:nvPr/>
        </p:nvSpPr>
        <p:spPr>
          <a:xfrm>
            <a:off x="827582" y="3435846"/>
            <a:ext cx="7344818" cy="1200329"/>
          </a:xfrm>
          <a:prstGeom prst="rect">
            <a:avLst/>
          </a:prstGeom>
          <a:noFill/>
        </p:spPr>
        <p:txBody>
          <a:bodyPr wrap="square" rtlCol="0">
            <a:spAutoFit/>
          </a:bodyPr>
          <a:lstStyle/>
          <a:p>
            <a:pPr indent="457200">
              <a:lnSpc>
                <a:spcPct val="150000"/>
              </a:lnSpc>
            </a:pPr>
            <a:r>
              <a:rPr lang="zh-CN" altLang="en-US" sz="1600" dirty="0">
                <a:latin typeface="+mj-ea"/>
                <a:ea typeface="+mj-ea"/>
              </a:rPr>
              <a:t>该</a:t>
            </a:r>
            <a:r>
              <a:rPr lang="zh-CN" altLang="en-US" sz="1600" dirty="0" smtClean="0">
                <a:latin typeface="+mj-ea"/>
                <a:ea typeface="+mj-ea"/>
              </a:rPr>
              <a:t>图显示，硝氮和溶解氧的变化趋势基本一致，但是在时间上呈现出一定的错位。由于</a:t>
            </a:r>
            <a:r>
              <a:rPr lang="zh-CN" altLang="en-US" sz="1600" dirty="0">
                <a:latin typeface="+mj-ea"/>
                <a:ea typeface="+mj-ea"/>
              </a:rPr>
              <a:t>硝</a:t>
            </a:r>
            <a:r>
              <a:rPr lang="zh-CN" altLang="en-US" sz="1600" dirty="0" smtClean="0">
                <a:latin typeface="+mj-ea"/>
                <a:ea typeface="+mj-ea"/>
              </a:rPr>
              <a:t>氮可以作为营养物质被水体中的生物所利用，而生物的生长繁殖则会消耗水中的溶解氧，因此溶解氧的变化较硝氮含量略出现滞后效应。</a:t>
            </a:r>
            <a:endParaRPr lang="zh-CN" altLang="en-US" sz="1600" dirty="0">
              <a:latin typeface="+mj-ea"/>
              <a:ea typeface="+mj-ea"/>
            </a:endParaRPr>
          </a:p>
        </p:txBody>
      </p:sp>
    </p:spTree>
    <p:extLst>
      <p:ext uri="{BB962C8B-B14F-4D97-AF65-F5344CB8AC3E}">
        <p14:creationId xmlns:p14="http://schemas.microsoft.com/office/powerpoint/2010/main" val="4144212238"/>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4047403360"/>
              </p:ext>
            </p:extLst>
          </p:nvPr>
        </p:nvGraphicFramePr>
        <p:xfrm>
          <a:off x="827581" y="483518"/>
          <a:ext cx="7488834" cy="4401132"/>
        </p:xfrm>
        <a:graphic>
          <a:graphicData uri="http://schemas.openxmlformats.org/drawingml/2006/table">
            <a:tbl>
              <a:tblPr firstRow="1" bandRow="1">
                <a:tableStyleId>{5C22544A-7EE6-4342-B048-85BDC9FD1C3A}</a:tableStyleId>
              </a:tblPr>
              <a:tblGrid>
                <a:gridCol w="440521">
                  <a:extLst>
                    <a:ext uri="{9D8B030D-6E8A-4147-A177-3AD203B41FA5}">
                      <a16:colId xmlns:a16="http://schemas.microsoft.com/office/drawing/2014/main" xmlns="" val="20000"/>
                    </a:ext>
                  </a:extLst>
                </a:gridCol>
                <a:gridCol w="2202598">
                  <a:extLst>
                    <a:ext uri="{9D8B030D-6E8A-4147-A177-3AD203B41FA5}">
                      <a16:colId xmlns:a16="http://schemas.microsoft.com/office/drawing/2014/main" xmlns="" val="20001"/>
                    </a:ext>
                  </a:extLst>
                </a:gridCol>
                <a:gridCol w="2569698">
                  <a:extLst>
                    <a:ext uri="{9D8B030D-6E8A-4147-A177-3AD203B41FA5}">
                      <a16:colId xmlns:a16="http://schemas.microsoft.com/office/drawing/2014/main" xmlns="" val="20002"/>
                    </a:ext>
                  </a:extLst>
                </a:gridCol>
                <a:gridCol w="2276017">
                  <a:extLst>
                    <a:ext uri="{9D8B030D-6E8A-4147-A177-3AD203B41FA5}">
                      <a16:colId xmlns:a16="http://schemas.microsoft.com/office/drawing/2014/main" xmlns="" val="20003"/>
                    </a:ext>
                  </a:extLst>
                </a:gridCol>
              </a:tblGrid>
              <a:tr h="156324">
                <a:tc>
                  <a:txBody>
                    <a:bodyPr/>
                    <a:lstStyle/>
                    <a:p>
                      <a:pPr algn="ctr">
                        <a:lnSpc>
                          <a:spcPct val="115000"/>
                        </a:lnSpc>
                        <a:spcAft>
                          <a:spcPts val="0"/>
                        </a:spcAft>
                      </a:pPr>
                      <a:r>
                        <a:rPr lang="zh-CN" sz="900" kern="100">
                          <a:effectLst/>
                          <a:latin typeface="+mj-ea"/>
                          <a:ea typeface="+mj-ea"/>
                        </a:rPr>
                        <a:t>序号</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故障原因</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导致问题</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一般解决方法</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00"/>
                  </a:ext>
                </a:extLst>
              </a:tr>
              <a:tr h="440009">
                <a:tc>
                  <a:txBody>
                    <a:bodyPr/>
                    <a:lstStyle/>
                    <a:p>
                      <a:pPr algn="ctr">
                        <a:lnSpc>
                          <a:spcPct val="115000"/>
                        </a:lnSpc>
                        <a:spcAft>
                          <a:spcPts val="0"/>
                        </a:spcAft>
                      </a:pPr>
                      <a:r>
                        <a:rPr lang="en-US" sz="900" kern="100">
                          <a:effectLst/>
                          <a:latin typeface="+mj-ea"/>
                          <a:ea typeface="+mj-ea"/>
                        </a:rPr>
                        <a:t>1</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dirty="0">
                          <a:effectLst/>
                          <a:latin typeface="+mj-ea"/>
                          <a:ea typeface="+mj-ea"/>
                        </a:rPr>
                        <a:t>工控机</a:t>
                      </a:r>
                    </a:p>
                    <a:p>
                      <a:pPr algn="ctr">
                        <a:lnSpc>
                          <a:spcPct val="115000"/>
                        </a:lnSpc>
                        <a:spcAft>
                          <a:spcPts val="0"/>
                        </a:spcAft>
                      </a:pPr>
                      <a:r>
                        <a:rPr lang="zh-CN" sz="900" kern="100" dirty="0">
                          <a:effectLst/>
                          <a:latin typeface="+mj-ea"/>
                          <a:ea typeface="+mj-ea"/>
                        </a:rPr>
                        <a:t>（包括死机、通讯板卡故障等）</a:t>
                      </a:r>
                      <a:endParaRPr lang="zh-CN" sz="900" kern="100" dirty="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数据无法传输至软件平台（只有部分化学数据可在后期手工导入），造成数据缺失或丢包</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重启或清理电路板灰尘；更换工控机；重新插拔通信端口</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01"/>
                  </a:ext>
                </a:extLst>
              </a:tr>
              <a:tr h="156324">
                <a:tc>
                  <a:txBody>
                    <a:bodyPr/>
                    <a:lstStyle/>
                    <a:p>
                      <a:pPr algn="ctr">
                        <a:lnSpc>
                          <a:spcPct val="115000"/>
                        </a:lnSpc>
                        <a:spcAft>
                          <a:spcPts val="0"/>
                        </a:spcAft>
                      </a:pPr>
                      <a:r>
                        <a:rPr lang="en-US" sz="900" kern="100">
                          <a:effectLst/>
                          <a:latin typeface="+mj-ea"/>
                          <a:ea typeface="+mj-ea"/>
                        </a:rPr>
                        <a:t>2</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en-US" sz="900" kern="100">
                          <a:effectLst/>
                          <a:latin typeface="+mj-ea"/>
                          <a:ea typeface="+mj-ea"/>
                        </a:rPr>
                        <a:t>PLC</a:t>
                      </a:r>
                      <a:r>
                        <a:rPr lang="zh-CN" sz="900" kern="100">
                          <a:effectLst/>
                          <a:latin typeface="+mj-ea"/>
                          <a:ea typeface="+mj-ea"/>
                        </a:rPr>
                        <a:t>程序设置有误</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数据异常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重新更改程序</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02"/>
                  </a:ext>
                </a:extLst>
              </a:tr>
              <a:tr h="320417">
                <a:tc>
                  <a:txBody>
                    <a:bodyPr/>
                    <a:lstStyle/>
                    <a:p>
                      <a:pPr algn="ctr">
                        <a:lnSpc>
                          <a:spcPct val="115000"/>
                        </a:lnSpc>
                        <a:spcAft>
                          <a:spcPts val="0"/>
                        </a:spcAft>
                      </a:pPr>
                      <a:r>
                        <a:rPr lang="en-US" sz="900" kern="100">
                          <a:effectLst/>
                          <a:latin typeface="+mj-ea"/>
                          <a:ea typeface="+mj-ea"/>
                        </a:rPr>
                        <a:t>3</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站房停电</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无法通讯、数据缺失</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en-US" sz="900" kern="100">
                          <a:effectLst/>
                          <a:latin typeface="+mj-ea"/>
                          <a:ea typeface="+mj-ea"/>
                        </a:rPr>
                        <a:t>UPS</a:t>
                      </a:r>
                      <a:r>
                        <a:rPr lang="zh-CN" sz="900" kern="100">
                          <a:effectLst/>
                          <a:latin typeface="+mj-ea"/>
                          <a:ea typeface="+mj-ea"/>
                        </a:rPr>
                        <a:t>电量耗尽后，需联系通电；</a:t>
                      </a:r>
                    </a:p>
                    <a:p>
                      <a:pPr algn="ctr">
                        <a:lnSpc>
                          <a:spcPct val="115000"/>
                        </a:lnSpc>
                        <a:spcAft>
                          <a:spcPts val="0"/>
                        </a:spcAft>
                      </a:pPr>
                      <a:r>
                        <a:rPr lang="en-US" sz="900" kern="100">
                          <a:effectLst/>
                          <a:latin typeface="+mj-ea"/>
                          <a:ea typeface="+mj-ea"/>
                        </a:rPr>
                        <a:t>UPS</a:t>
                      </a:r>
                      <a:r>
                        <a:rPr lang="zh-CN" sz="900" kern="100">
                          <a:effectLst/>
                          <a:latin typeface="+mj-ea"/>
                          <a:ea typeface="+mj-ea"/>
                        </a:rPr>
                        <a:t>过度放电后无法重启，需人为启动</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03"/>
                  </a:ext>
                </a:extLst>
              </a:tr>
              <a:tr h="159689">
                <a:tc>
                  <a:txBody>
                    <a:bodyPr/>
                    <a:lstStyle/>
                    <a:p>
                      <a:pPr algn="ctr">
                        <a:lnSpc>
                          <a:spcPct val="115000"/>
                        </a:lnSpc>
                        <a:spcAft>
                          <a:spcPts val="0"/>
                        </a:spcAft>
                      </a:pPr>
                      <a:r>
                        <a:rPr lang="en-US" sz="900" kern="100">
                          <a:effectLst/>
                          <a:latin typeface="+mj-ea"/>
                          <a:ea typeface="+mj-ea"/>
                        </a:rPr>
                        <a:t>4</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门禁通信异常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门禁无法开启</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断电后等待失电开门后排除故障</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04"/>
                  </a:ext>
                </a:extLst>
              </a:tr>
              <a:tr h="156324">
                <a:tc>
                  <a:txBody>
                    <a:bodyPr/>
                    <a:lstStyle/>
                    <a:p>
                      <a:pPr algn="ctr">
                        <a:lnSpc>
                          <a:spcPct val="115000"/>
                        </a:lnSpc>
                        <a:spcAft>
                          <a:spcPts val="0"/>
                        </a:spcAft>
                      </a:pPr>
                      <a:r>
                        <a:rPr lang="en-US" sz="900" kern="100">
                          <a:effectLst/>
                          <a:latin typeface="+mj-ea"/>
                          <a:ea typeface="+mj-ea"/>
                        </a:rPr>
                        <a:t>5</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监控系统掉电、掉网</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视频无法查看或部分异常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检查电路、网路</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05"/>
                  </a:ext>
                </a:extLst>
              </a:tr>
              <a:tr h="294735">
                <a:tc>
                  <a:txBody>
                    <a:bodyPr/>
                    <a:lstStyle/>
                    <a:p>
                      <a:pPr algn="ctr">
                        <a:lnSpc>
                          <a:spcPct val="115000"/>
                        </a:lnSpc>
                        <a:spcAft>
                          <a:spcPts val="0"/>
                        </a:spcAft>
                      </a:pPr>
                      <a:r>
                        <a:rPr lang="en-US" sz="900" kern="100">
                          <a:effectLst/>
                          <a:latin typeface="+mj-ea"/>
                          <a:ea typeface="+mj-ea"/>
                        </a:rPr>
                        <a:t>6</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采样泵堵塞、损坏、脱泵，管道漏水、</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无法完成采样或采样不满，部分五参数数值异常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清洗采样泵或更换，重新固定</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06"/>
                  </a:ext>
                </a:extLst>
              </a:tr>
              <a:tr h="294735">
                <a:tc>
                  <a:txBody>
                    <a:bodyPr/>
                    <a:lstStyle/>
                    <a:p>
                      <a:pPr algn="ctr">
                        <a:lnSpc>
                          <a:spcPct val="115000"/>
                        </a:lnSpc>
                        <a:spcAft>
                          <a:spcPts val="0"/>
                        </a:spcAft>
                      </a:pPr>
                      <a:r>
                        <a:rPr lang="en-US" sz="900" kern="100">
                          <a:effectLst/>
                          <a:latin typeface="+mj-ea"/>
                          <a:ea typeface="+mj-ea"/>
                        </a:rPr>
                        <a:t>7</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进样阀损坏、堵塞</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无法完成采样或采样不满，部分五参数数值异常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更换损坏阀门</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07"/>
                  </a:ext>
                </a:extLst>
              </a:tr>
              <a:tr h="156324">
                <a:tc>
                  <a:txBody>
                    <a:bodyPr/>
                    <a:lstStyle/>
                    <a:p>
                      <a:pPr algn="ctr">
                        <a:lnSpc>
                          <a:spcPct val="115000"/>
                        </a:lnSpc>
                        <a:spcAft>
                          <a:spcPts val="0"/>
                        </a:spcAft>
                      </a:pPr>
                      <a:r>
                        <a:rPr lang="en-US" sz="900" kern="100">
                          <a:effectLst/>
                          <a:latin typeface="+mj-ea"/>
                          <a:ea typeface="+mj-ea"/>
                        </a:rPr>
                        <a:t>8</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液位计卡住、损坏</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软件平台报警</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清洗液位计或更换</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08"/>
                  </a:ext>
                </a:extLst>
              </a:tr>
              <a:tr h="294735">
                <a:tc>
                  <a:txBody>
                    <a:bodyPr/>
                    <a:lstStyle/>
                    <a:p>
                      <a:pPr algn="ctr">
                        <a:lnSpc>
                          <a:spcPct val="115000"/>
                        </a:lnSpc>
                        <a:spcAft>
                          <a:spcPts val="0"/>
                        </a:spcAft>
                      </a:pPr>
                      <a:r>
                        <a:rPr lang="en-US" sz="900" kern="100">
                          <a:effectLst/>
                          <a:latin typeface="+mj-ea"/>
                          <a:ea typeface="+mj-ea"/>
                        </a:rPr>
                        <a:t>9</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蠕动泵管道堵塞、破裂，蠕动泵损坏</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化学数据缺失或异常、软件平台报警</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及时清理或挪动胶管位置，适时更换</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09"/>
                  </a:ext>
                </a:extLst>
              </a:tr>
              <a:tr h="156324">
                <a:tc>
                  <a:txBody>
                    <a:bodyPr/>
                    <a:lstStyle/>
                    <a:p>
                      <a:pPr algn="ctr">
                        <a:lnSpc>
                          <a:spcPct val="115000"/>
                        </a:lnSpc>
                        <a:spcAft>
                          <a:spcPts val="0"/>
                        </a:spcAft>
                      </a:pPr>
                      <a:r>
                        <a:rPr lang="en-US" sz="900" kern="100">
                          <a:effectLst/>
                          <a:latin typeface="+mj-ea"/>
                          <a:ea typeface="+mj-ea"/>
                        </a:rPr>
                        <a:t>10</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排水管道堵塞</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数据异常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清理排水管道，加快排水</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10"/>
                  </a:ext>
                </a:extLst>
              </a:tr>
              <a:tr h="186178">
                <a:tc>
                  <a:txBody>
                    <a:bodyPr/>
                    <a:lstStyle/>
                    <a:p>
                      <a:pPr algn="ctr">
                        <a:lnSpc>
                          <a:spcPct val="115000"/>
                        </a:lnSpc>
                        <a:spcAft>
                          <a:spcPts val="0"/>
                        </a:spcAft>
                      </a:pPr>
                      <a:r>
                        <a:rPr lang="en-US" sz="900" kern="100">
                          <a:effectLst/>
                          <a:latin typeface="+mj-ea"/>
                          <a:ea typeface="+mj-ea"/>
                        </a:rPr>
                        <a:t>11</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流量计通讯异常、探头遮挡</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流量计数据异常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清理异物、重新启动</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11"/>
                  </a:ext>
                </a:extLst>
              </a:tr>
              <a:tr h="294735">
                <a:tc>
                  <a:txBody>
                    <a:bodyPr/>
                    <a:lstStyle/>
                    <a:p>
                      <a:pPr algn="ctr">
                        <a:lnSpc>
                          <a:spcPct val="115000"/>
                        </a:lnSpc>
                        <a:spcAft>
                          <a:spcPts val="0"/>
                        </a:spcAft>
                      </a:pPr>
                      <a:r>
                        <a:rPr lang="en-US" sz="900" kern="100">
                          <a:effectLst/>
                          <a:latin typeface="+mj-ea"/>
                          <a:ea typeface="+mj-ea"/>
                        </a:rPr>
                        <a:t>12</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水样过脏导致化学仪器进样管内附着严重</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数据异常（营养盐尤其易受此影响）</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清理或更换进样管、电子阀、比色池等</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12"/>
                  </a:ext>
                </a:extLst>
              </a:tr>
              <a:tr h="156324">
                <a:tc>
                  <a:txBody>
                    <a:bodyPr/>
                    <a:lstStyle/>
                    <a:p>
                      <a:pPr algn="ctr">
                        <a:lnSpc>
                          <a:spcPct val="115000"/>
                        </a:lnSpc>
                        <a:spcAft>
                          <a:spcPts val="0"/>
                        </a:spcAft>
                      </a:pPr>
                      <a:r>
                        <a:rPr lang="en-US" sz="900" kern="100">
                          <a:effectLst/>
                          <a:latin typeface="+mj-ea"/>
                          <a:ea typeface="+mj-ea"/>
                        </a:rPr>
                        <a:t>13</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仪器消解系统故障</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数据异常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对该仪器进行维护或检修</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13"/>
                  </a:ext>
                </a:extLst>
              </a:tr>
              <a:tr h="245254">
                <a:tc>
                  <a:txBody>
                    <a:bodyPr/>
                    <a:lstStyle/>
                    <a:p>
                      <a:pPr algn="ctr">
                        <a:lnSpc>
                          <a:spcPct val="115000"/>
                        </a:lnSpc>
                        <a:spcAft>
                          <a:spcPts val="0"/>
                        </a:spcAft>
                      </a:pPr>
                      <a:r>
                        <a:rPr lang="en-US" sz="900" kern="100">
                          <a:effectLst/>
                          <a:latin typeface="+mj-ea"/>
                          <a:ea typeface="+mj-ea"/>
                        </a:rPr>
                        <a:t>14</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停电后再来电时仪器时间设置异常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数据异常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检查仪器分析状态，调整正常</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14"/>
                  </a:ext>
                </a:extLst>
              </a:tr>
              <a:tr h="156324">
                <a:tc>
                  <a:txBody>
                    <a:bodyPr/>
                    <a:lstStyle/>
                    <a:p>
                      <a:pPr algn="ctr">
                        <a:lnSpc>
                          <a:spcPct val="115000"/>
                        </a:lnSpc>
                        <a:spcAft>
                          <a:spcPts val="0"/>
                        </a:spcAft>
                      </a:pPr>
                      <a:r>
                        <a:rPr lang="en-US" sz="900" kern="100">
                          <a:effectLst/>
                          <a:latin typeface="+mj-ea"/>
                          <a:ea typeface="+mj-ea"/>
                        </a:rPr>
                        <a:t>15</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取样针卡针、撞针、顶针</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数据恒值</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重新调试或更换</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15"/>
                  </a:ext>
                </a:extLst>
              </a:tr>
              <a:tr h="245254">
                <a:tc>
                  <a:txBody>
                    <a:bodyPr/>
                    <a:lstStyle/>
                    <a:p>
                      <a:pPr algn="ctr">
                        <a:lnSpc>
                          <a:spcPct val="115000"/>
                        </a:lnSpc>
                        <a:spcAft>
                          <a:spcPts val="0"/>
                        </a:spcAft>
                      </a:pPr>
                      <a:r>
                        <a:rPr lang="en-US" sz="900" kern="100">
                          <a:effectLst/>
                          <a:latin typeface="+mj-ea"/>
                          <a:ea typeface="+mj-ea"/>
                        </a:rPr>
                        <a:t>16</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皮带松动</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取样针撞针、清洗塔卡住、数据异常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检查调试、从新紧固</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16"/>
                  </a:ext>
                </a:extLst>
              </a:tr>
              <a:tr h="156324">
                <a:tc>
                  <a:txBody>
                    <a:bodyPr/>
                    <a:lstStyle/>
                    <a:p>
                      <a:pPr algn="ctr">
                        <a:lnSpc>
                          <a:spcPct val="115000"/>
                        </a:lnSpc>
                        <a:spcAft>
                          <a:spcPts val="0"/>
                        </a:spcAft>
                      </a:pPr>
                      <a:r>
                        <a:rPr lang="en-US" sz="900" kern="100">
                          <a:effectLst/>
                          <a:latin typeface="+mj-ea"/>
                          <a:ea typeface="+mj-ea"/>
                        </a:rPr>
                        <a:t>17</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在线间断屏幕死机</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屏幕显示异常</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重新开机</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17"/>
                  </a:ext>
                </a:extLst>
              </a:tr>
              <a:tr h="156324">
                <a:tc>
                  <a:txBody>
                    <a:bodyPr/>
                    <a:lstStyle/>
                    <a:p>
                      <a:pPr algn="ctr">
                        <a:lnSpc>
                          <a:spcPct val="115000"/>
                        </a:lnSpc>
                        <a:spcAft>
                          <a:spcPts val="0"/>
                        </a:spcAft>
                      </a:pPr>
                      <a:r>
                        <a:rPr lang="en-US" sz="900" kern="100">
                          <a:effectLst/>
                          <a:latin typeface="+mj-ea"/>
                          <a:ea typeface="+mj-ea"/>
                        </a:rPr>
                        <a:t>18</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间断数据通信板异常 </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界面恒值</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断电重启</a:t>
                      </a:r>
                      <a:endParaRPr lang="zh-CN" sz="900" kern="100">
                        <a:effectLst/>
                        <a:latin typeface="+mj-ea"/>
                        <a:ea typeface="+mj-ea"/>
                        <a:cs typeface="Times New Roman"/>
                      </a:endParaRPr>
                    </a:p>
                  </a:txBody>
                  <a:tcPr marL="4546" marR="4546" marT="4546" marB="0" anchor="ctr"/>
                </a:tc>
                <a:extLst>
                  <a:ext uri="{0D108BD9-81ED-4DB2-BD59-A6C34878D82A}">
                    <a16:rowId xmlns:a16="http://schemas.microsoft.com/office/drawing/2014/main" xmlns="" val="10018"/>
                  </a:ext>
                </a:extLst>
              </a:tr>
              <a:tr h="156324">
                <a:tc>
                  <a:txBody>
                    <a:bodyPr/>
                    <a:lstStyle/>
                    <a:p>
                      <a:pPr algn="ctr">
                        <a:lnSpc>
                          <a:spcPct val="115000"/>
                        </a:lnSpc>
                        <a:spcAft>
                          <a:spcPts val="0"/>
                        </a:spcAft>
                      </a:pPr>
                      <a:r>
                        <a:rPr lang="en-US" sz="900" kern="100">
                          <a:effectLst/>
                          <a:latin typeface="+mj-ea"/>
                          <a:ea typeface="+mj-ea"/>
                        </a:rPr>
                        <a:t>19</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纯水机故障</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a:effectLst/>
                          <a:latin typeface="+mj-ea"/>
                          <a:ea typeface="+mj-ea"/>
                        </a:rPr>
                        <a:t>滤芯堵塞、压力阀损坏</a:t>
                      </a:r>
                      <a:endParaRPr lang="zh-CN" sz="900" kern="100">
                        <a:effectLst/>
                        <a:latin typeface="+mj-ea"/>
                        <a:ea typeface="+mj-ea"/>
                        <a:cs typeface="Times New Roman"/>
                      </a:endParaRPr>
                    </a:p>
                  </a:txBody>
                  <a:tcPr marL="4546" marR="4546" marT="4546" marB="0" anchor="ctr"/>
                </a:tc>
                <a:tc>
                  <a:txBody>
                    <a:bodyPr/>
                    <a:lstStyle/>
                    <a:p>
                      <a:pPr algn="ctr">
                        <a:lnSpc>
                          <a:spcPct val="115000"/>
                        </a:lnSpc>
                        <a:spcAft>
                          <a:spcPts val="0"/>
                        </a:spcAft>
                      </a:pPr>
                      <a:r>
                        <a:rPr lang="zh-CN" sz="900" kern="100" dirty="0">
                          <a:effectLst/>
                          <a:latin typeface="+mj-ea"/>
                          <a:ea typeface="+mj-ea"/>
                        </a:rPr>
                        <a:t>检查维修</a:t>
                      </a:r>
                      <a:endParaRPr lang="zh-CN" sz="900" kern="100" dirty="0">
                        <a:effectLst/>
                        <a:latin typeface="+mj-ea"/>
                        <a:ea typeface="+mj-ea"/>
                        <a:cs typeface="Times New Roman"/>
                      </a:endParaRPr>
                    </a:p>
                  </a:txBody>
                  <a:tcPr marL="4546" marR="4546" marT="4546" marB="0" anchor="ctr"/>
                </a:tc>
                <a:extLst>
                  <a:ext uri="{0D108BD9-81ED-4DB2-BD59-A6C34878D82A}">
                    <a16:rowId xmlns:a16="http://schemas.microsoft.com/office/drawing/2014/main" xmlns="" val="10019"/>
                  </a:ext>
                </a:extLst>
              </a:tr>
            </a:tbl>
          </a:graphicData>
        </a:graphic>
      </p:graphicFrame>
    </p:spTree>
    <p:extLst>
      <p:ext uri="{BB962C8B-B14F-4D97-AF65-F5344CB8AC3E}">
        <p14:creationId xmlns:p14="http://schemas.microsoft.com/office/powerpoint/2010/main" val="3238035872"/>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3441505528"/>
              </p:ext>
            </p:extLst>
          </p:nvPr>
        </p:nvGraphicFramePr>
        <p:xfrm>
          <a:off x="755574" y="280324"/>
          <a:ext cx="7560840" cy="4811706"/>
        </p:xfrm>
        <a:graphic>
          <a:graphicData uri="http://schemas.openxmlformats.org/drawingml/2006/table">
            <a:tbl>
              <a:tblPr firstRow="1" firstCol="1" bandRow="1">
                <a:tableStyleId>{5C22544A-7EE6-4342-B048-85BDC9FD1C3A}</a:tableStyleId>
              </a:tblPr>
              <a:tblGrid>
                <a:gridCol w="837166">
                  <a:extLst>
                    <a:ext uri="{9D8B030D-6E8A-4147-A177-3AD203B41FA5}">
                      <a16:colId xmlns:a16="http://schemas.microsoft.com/office/drawing/2014/main" xmlns="" val="20000"/>
                    </a:ext>
                  </a:extLst>
                </a:gridCol>
                <a:gridCol w="579924">
                  <a:extLst>
                    <a:ext uri="{9D8B030D-6E8A-4147-A177-3AD203B41FA5}">
                      <a16:colId xmlns:a16="http://schemas.microsoft.com/office/drawing/2014/main" xmlns="" val="20001"/>
                    </a:ext>
                  </a:extLst>
                </a:gridCol>
                <a:gridCol w="1674332">
                  <a:extLst>
                    <a:ext uri="{9D8B030D-6E8A-4147-A177-3AD203B41FA5}">
                      <a16:colId xmlns:a16="http://schemas.microsoft.com/office/drawing/2014/main" xmlns="" val="20002"/>
                    </a:ext>
                  </a:extLst>
                </a:gridCol>
                <a:gridCol w="770355">
                  <a:extLst>
                    <a:ext uri="{9D8B030D-6E8A-4147-A177-3AD203B41FA5}">
                      <a16:colId xmlns:a16="http://schemas.microsoft.com/office/drawing/2014/main" xmlns="" val="20003"/>
                    </a:ext>
                  </a:extLst>
                </a:gridCol>
                <a:gridCol w="770355">
                  <a:extLst>
                    <a:ext uri="{9D8B030D-6E8A-4147-A177-3AD203B41FA5}">
                      <a16:colId xmlns:a16="http://schemas.microsoft.com/office/drawing/2014/main" xmlns="" val="20004"/>
                    </a:ext>
                  </a:extLst>
                </a:gridCol>
                <a:gridCol w="579924">
                  <a:extLst>
                    <a:ext uri="{9D8B030D-6E8A-4147-A177-3AD203B41FA5}">
                      <a16:colId xmlns:a16="http://schemas.microsoft.com/office/drawing/2014/main" xmlns="" val="20005"/>
                    </a:ext>
                  </a:extLst>
                </a:gridCol>
                <a:gridCol w="644460">
                  <a:extLst>
                    <a:ext uri="{9D8B030D-6E8A-4147-A177-3AD203B41FA5}">
                      <a16:colId xmlns:a16="http://schemas.microsoft.com/office/drawing/2014/main" xmlns="" val="20006"/>
                    </a:ext>
                  </a:extLst>
                </a:gridCol>
                <a:gridCol w="644460">
                  <a:extLst>
                    <a:ext uri="{9D8B030D-6E8A-4147-A177-3AD203B41FA5}">
                      <a16:colId xmlns:a16="http://schemas.microsoft.com/office/drawing/2014/main" xmlns="" val="20007"/>
                    </a:ext>
                  </a:extLst>
                </a:gridCol>
                <a:gridCol w="529932">
                  <a:extLst>
                    <a:ext uri="{9D8B030D-6E8A-4147-A177-3AD203B41FA5}">
                      <a16:colId xmlns:a16="http://schemas.microsoft.com/office/drawing/2014/main" xmlns="" val="20008"/>
                    </a:ext>
                  </a:extLst>
                </a:gridCol>
                <a:gridCol w="529932">
                  <a:extLst>
                    <a:ext uri="{9D8B030D-6E8A-4147-A177-3AD203B41FA5}">
                      <a16:colId xmlns:a16="http://schemas.microsoft.com/office/drawing/2014/main" xmlns="" val="20009"/>
                    </a:ext>
                  </a:extLst>
                </a:gridCol>
              </a:tblGrid>
              <a:tr h="371993">
                <a:tc>
                  <a:txBody>
                    <a:bodyPr/>
                    <a:lstStyle/>
                    <a:p>
                      <a:pPr indent="0" algn="ctr">
                        <a:spcAft>
                          <a:spcPts val="0"/>
                        </a:spcAft>
                      </a:pPr>
                      <a:r>
                        <a:rPr lang="zh-CN" sz="900" kern="100" dirty="0">
                          <a:effectLst/>
                          <a:latin typeface="+mj-ea"/>
                          <a:ea typeface="+mj-ea"/>
                        </a:rPr>
                        <a:t>仪器设备</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分析方法</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试剂</a:t>
                      </a:r>
                      <a:r>
                        <a:rPr lang="en-US" sz="900" kern="100" dirty="0">
                          <a:effectLst/>
                          <a:latin typeface="+mj-ea"/>
                          <a:ea typeface="+mj-ea"/>
                        </a:rPr>
                        <a:t>/</a:t>
                      </a:r>
                      <a:r>
                        <a:rPr lang="zh-CN" sz="900" kern="100" dirty="0">
                          <a:effectLst/>
                          <a:latin typeface="+mj-ea"/>
                          <a:ea typeface="+mj-ea"/>
                        </a:rPr>
                        <a:t>标液</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活性周期（</a:t>
                      </a:r>
                      <a:r>
                        <a:rPr lang="en-US" sz="900" kern="100" dirty="0">
                          <a:effectLst/>
                          <a:latin typeface="+mj-ea"/>
                          <a:ea typeface="+mj-ea"/>
                        </a:rPr>
                        <a:t>d</a:t>
                      </a:r>
                      <a:r>
                        <a:rPr lang="zh-CN" sz="900" kern="100" dirty="0">
                          <a:effectLst/>
                          <a:latin typeface="+mj-ea"/>
                          <a:ea typeface="+mj-ea"/>
                        </a:rPr>
                        <a:t>）</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存储方式</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试剂使用量（</a:t>
                      </a:r>
                      <a:r>
                        <a:rPr lang="en-US" sz="900" kern="100" dirty="0">
                          <a:effectLst/>
                          <a:latin typeface="+mj-ea"/>
                          <a:ea typeface="+mj-ea"/>
                        </a:rPr>
                        <a:t>ml</a:t>
                      </a:r>
                      <a:r>
                        <a:rPr lang="zh-CN" sz="900" kern="100" dirty="0">
                          <a:effectLst/>
                          <a:latin typeface="+mj-ea"/>
                          <a:ea typeface="+mj-ea"/>
                        </a:rPr>
                        <a:t>）</a:t>
                      </a:r>
                      <a:r>
                        <a:rPr lang="en-US" sz="900" kern="100" dirty="0">
                          <a:effectLst/>
                          <a:latin typeface="+mj-ea"/>
                          <a:ea typeface="+mj-ea"/>
                        </a:rPr>
                        <a:t>/30d</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更换周期（</a:t>
                      </a:r>
                      <a:r>
                        <a:rPr lang="en-US" sz="900" kern="100" dirty="0">
                          <a:effectLst/>
                          <a:latin typeface="+mj-ea"/>
                          <a:ea typeface="+mj-ea"/>
                        </a:rPr>
                        <a:t>d</a:t>
                      </a:r>
                      <a:r>
                        <a:rPr lang="zh-CN" sz="900" kern="100" dirty="0">
                          <a:effectLst/>
                          <a:latin typeface="+mj-ea"/>
                          <a:ea typeface="+mj-ea"/>
                        </a:rPr>
                        <a:t>）</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备注</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废液处理</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纯水更换</a:t>
                      </a:r>
                      <a:endParaRPr lang="zh-CN" sz="900" kern="100" dirty="0">
                        <a:effectLst/>
                        <a:latin typeface="+mj-ea"/>
                        <a:ea typeface="+mj-ea"/>
                        <a:cs typeface="Times New Roman"/>
                      </a:endParaRPr>
                    </a:p>
                  </a:txBody>
                  <a:tcPr marL="15117" marR="15117" marT="0" marB="0" anchor="ctr"/>
                </a:tc>
                <a:extLst>
                  <a:ext uri="{0D108BD9-81ED-4DB2-BD59-A6C34878D82A}">
                    <a16:rowId xmlns:a16="http://schemas.microsoft.com/office/drawing/2014/main" xmlns="" val="10000"/>
                  </a:ext>
                </a:extLst>
              </a:tr>
              <a:tr h="137777">
                <a:tc rowSpan="7">
                  <a:txBody>
                    <a:bodyPr/>
                    <a:lstStyle/>
                    <a:p>
                      <a:pPr indent="0" algn="ctr">
                        <a:spcAft>
                          <a:spcPts val="0"/>
                        </a:spcAft>
                      </a:pPr>
                      <a:r>
                        <a:rPr lang="zh-CN" sz="900" kern="100" dirty="0">
                          <a:effectLst/>
                          <a:latin typeface="+mj-ea"/>
                          <a:ea typeface="+mj-ea"/>
                        </a:rPr>
                        <a:t>总铅</a:t>
                      </a:r>
                    </a:p>
                    <a:p>
                      <a:pPr indent="0" algn="ctr">
                        <a:spcAft>
                          <a:spcPts val="0"/>
                        </a:spcAft>
                      </a:pPr>
                      <a:r>
                        <a:rPr lang="zh-CN" sz="900" kern="100" dirty="0">
                          <a:effectLst/>
                          <a:latin typeface="+mj-ea"/>
                          <a:ea typeface="+mj-ea"/>
                        </a:rPr>
                        <a:t>分析仪</a:t>
                      </a:r>
                      <a:endParaRPr lang="zh-CN" sz="900" kern="100" dirty="0">
                        <a:effectLst/>
                        <a:latin typeface="+mj-ea"/>
                        <a:ea typeface="+mj-ea"/>
                        <a:cs typeface="Times New Roman"/>
                      </a:endParaRPr>
                    </a:p>
                  </a:txBody>
                  <a:tcPr marL="15117" marR="15117" marT="0" marB="0" anchor="ctr"/>
                </a:tc>
                <a:tc rowSpan="7">
                  <a:txBody>
                    <a:bodyPr/>
                    <a:lstStyle/>
                    <a:p>
                      <a:pPr indent="0" algn="ctr">
                        <a:spcAft>
                          <a:spcPts val="0"/>
                        </a:spcAft>
                      </a:pPr>
                      <a:r>
                        <a:rPr lang="zh-CN" sz="900" kern="100" dirty="0">
                          <a:effectLst/>
                          <a:latin typeface="+mj-ea"/>
                          <a:ea typeface="+mj-ea"/>
                        </a:rPr>
                        <a:t>加热消解</a:t>
                      </a:r>
                      <a:r>
                        <a:rPr lang="en-US" sz="900" kern="100" dirty="0">
                          <a:effectLst/>
                          <a:latin typeface="+mj-ea"/>
                          <a:ea typeface="+mj-ea"/>
                        </a:rPr>
                        <a:t>-</a:t>
                      </a:r>
                      <a:r>
                        <a:rPr lang="zh-CN" sz="900" kern="100" dirty="0">
                          <a:effectLst/>
                          <a:latin typeface="+mj-ea"/>
                          <a:ea typeface="+mj-ea"/>
                        </a:rPr>
                        <a:t>孔雀石绿显色比色法</a:t>
                      </a:r>
                      <a:endParaRPr lang="zh-CN" sz="900" kern="100" dirty="0">
                        <a:effectLst/>
                        <a:latin typeface="+mj-ea"/>
                        <a:ea typeface="+mj-ea"/>
                        <a:cs typeface="Times New Roman"/>
                      </a:endParaRPr>
                    </a:p>
                  </a:txBody>
                  <a:tcPr marL="15117" marR="15117" marT="0" marB="0" anchor="ctr"/>
                </a:tc>
                <a:tc>
                  <a:txBody>
                    <a:bodyPr/>
                    <a:lstStyle/>
                    <a:p>
                      <a:pPr indent="0" algn="just">
                        <a:spcAft>
                          <a:spcPts val="0"/>
                        </a:spcAft>
                      </a:pPr>
                      <a:r>
                        <a:rPr lang="en-US" sz="900" kern="100">
                          <a:effectLst/>
                          <a:latin typeface="+mj-ea"/>
                          <a:ea typeface="+mj-ea"/>
                        </a:rPr>
                        <a:t>R1:OX</a:t>
                      </a:r>
                      <a:r>
                        <a:rPr lang="zh-CN" sz="900" kern="100">
                          <a:effectLst/>
                          <a:latin typeface="+mj-ea"/>
                          <a:ea typeface="+mj-ea"/>
                        </a:rPr>
                        <a:t>溶液</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180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密封室温</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100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rowSpan="7">
                  <a:txBody>
                    <a:bodyPr/>
                    <a:lstStyle/>
                    <a:p>
                      <a:pPr indent="0" algn="ctr">
                        <a:spcAft>
                          <a:spcPts val="0"/>
                        </a:spcAft>
                      </a:pPr>
                      <a:r>
                        <a:rPr lang="en-US" sz="900" kern="100">
                          <a:effectLst/>
                          <a:latin typeface="+mj-ea"/>
                          <a:ea typeface="+mj-ea"/>
                        </a:rPr>
                        <a:t>15</a:t>
                      </a:r>
                      <a:endParaRPr lang="zh-CN" sz="900" kern="100">
                        <a:effectLst/>
                        <a:latin typeface="+mj-ea"/>
                        <a:ea typeface="+mj-ea"/>
                        <a:cs typeface="Times New Roman"/>
                      </a:endParaRPr>
                    </a:p>
                  </a:txBody>
                  <a:tcPr marL="15117" marR="15117" marT="0" marB="0" anchor="ctr"/>
                </a:tc>
                <a:tc rowSpan="7">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extLst>
                  <a:ext uri="{0D108BD9-81ED-4DB2-BD59-A6C34878D82A}">
                    <a16:rowId xmlns:a16="http://schemas.microsoft.com/office/drawing/2014/main" xmlns="" val="10001"/>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dirty="0">
                          <a:effectLst/>
                          <a:latin typeface="+mj-ea"/>
                          <a:ea typeface="+mj-ea"/>
                        </a:rPr>
                        <a:t>R2:CBS</a:t>
                      </a:r>
                      <a:r>
                        <a:rPr lang="zh-CN" sz="900" kern="100" dirty="0">
                          <a:effectLst/>
                          <a:latin typeface="+mj-ea"/>
                          <a:ea typeface="+mj-ea"/>
                        </a:rPr>
                        <a:t>溶液</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90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密封冷藏</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100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2"/>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dirty="0">
                          <a:effectLst/>
                          <a:latin typeface="+mj-ea"/>
                          <a:ea typeface="+mj-ea"/>
                        </a:rPr>
                        <a:t>R3: 0.16N</a:t>
                      </a:r>
                      <a:r>
                        <a:rPr lang="zh-CN" sz="900" kern="100" dirty="0">
                          <a:effectLst/>
                          <a:latin typeface="+mj-ea"/>
                          <a:ea typeface="+mj-ea"/>
                        </a:rPr>
                        <a:t>硝酸溶液</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180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密封室温</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3"/>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dirty="0">
                          <a:effectLst/>
                          <a:latin typeface="+mj-ea"/>
                          <a:ea typeface="+mj-ea"/>
                        </a:rPr>
                        <a:t>R4:MG</a:t>
                      </a:r>
                      <a:r>
                        <a:rPr lang="zh-CN" sz="900" kern="100" dirty="0">
                          <a:effectLst/>
                          <a:latin typeface="+mj-ea"/>
                          <a:ea typeface="+mj-ea"/>
                        </a:rPr>
                        <a:t>溶液</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90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密封室温</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400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4"/>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dirty="0">
                          <a:effectLst/>
                          <a:latin typeface="+mj-ea"/>
                          <a:ea typeface="+mj-ea"/>
                        </a:rPr>
                        <a:t>R5:WMG</a:t>
                      </a:r>
                      <a:r>
                        <a:rPr lang="zh-CN" sz="900" kern="100" dirty="0">
                          <a:effectLst/>
                          <a:latin typeface="+mj-ea"/>
                          <a:ea typeface="+mj-ea"/>
                        </a:rPr>
                        <a:t>清洗液</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360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密封室温</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200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5"/>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a:effectLst/>
                          <a:latin typeface="+mj-ea"/>
                          <a:ea typeface="+mj-ea"/>
                        </a:rPr>
                        <a:t>R6:KI</a:t>
                      </a:r>
                      <a:r>
                        <a:rPr lang="zh-CN" sz="900" kern="100">
                          <a:effectLst/>
                          <a:latin typeface="+mj-ea"/>
                          <a:ea typeface="+mj-ea"/>
                        </a:rPr>
                        <a:t>溶液</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90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密封避光冷藏</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400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6"/>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900" kern="100" dirty="0">
                          <a:effectLst/>
                          <a:latin typeface="+mj-ea"/>
                          <a:ea typeface="+mj-ea"/>
                        </a:rPr>
                        <a:t>标液：</a:t>
                      </a:r>
                      <a:r>
                        <a:rPr lang="en-US" sz="900" kern="100" dirty="0">
                          <a:effectLst/>
                          <a:latin typeface="+mj-ea"/>
                          <a:ea typeface="+mj-ea"/>
                        </a:rPr>
                        <a:t>0.5mg/l</a:t>
                      </a:r>
                      <a:r>
                        <a:rPr lang="zh-CN" sz="900" kern="100" dirty="0">
                          <a:effectLst/>
                          <a:latin typeface="+mj-ea"/>
                          <a:ea typeface="+mj-ea"/>
                        </a:rPr>
                        <a:t>铅校准液</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180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密封冷藏</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500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校准周期</a:t>
                      </a:r>
                      <a:r>
                        <a:rPr lang="en-US" sz="900" kern="100">
                          <a:effectLst/>
                          <a:latin typeface="+mj-ea"/>
                          <a:ea typeface="+mj-ea"/>
                        </a:rPr>
                        <a:t>60d</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7"/>
                  </a:ext>
                </a:extLst>
              </a:tr>
              <a:tr h="137777">
                <a:tc rowSpan="7">
                  <a:txBody>
                    <a:bodyPr/>
                    <a:lstStyle/>
                    <a:p>
                      <a:pPr indent="0" algn="ctr">
                        <a:spcAft>
                          <a:spcPts val="0"/>
                        </a:spcAft>
                      </a:pPr>
                      <a:r>
                        <a:rPr lang="zh-CN" sz="900" kern="100" dirty="0">
                          <a:effectLst/>
                          <a:latin typeface="+mj-ea"/>
                          <a:ea typeface="+mj-ea"/>
                        </a:rPr>
                        <a:t>硫化物</a:t>
                      </a:r>
                    </a:p>
                    <a:p>
                      <a:pPr indent="0" algn="ctr">
                        <a:spcAft>
                          <a:spcPts val="0"/>
                        </a:spcAft>
                      </a:pPr>
                      <a:r>
                        <a:rPr lang="zh-CN" sz="900" kern="100" dirty="0">
                          <a:effectLst/>
                          <a:latin typeface="+mj-ea"/>
                          <a:ea typeface="+mj-ea"/>
                        </a:rPr>
                        <a:t>分析仪</a:t>
                      </a:r>
                      <a:endParaRPr lang="zh-CN" sz="900" kern="100" dirty="0">
                        <a:effectLst/>
                        <a:latin typeface="+mj-ea"/>
                        <a:ea typeface="+mj-ea"/>
                        <a:cs typeface="Times New Roman"/>
                      </a:endParaRPr>
                    </a:p>
                  </a:txBody>
                  <a:tcPr marL="15117" marR="15117" marT="0" marB="0" anchor="ctr"/>
                </a:tc>
                <a:tc rowSpan="7">
                  <a:txBody>
                    <a:bodyPr/>
                    <a:lstStyle/>
                    <a:p>
                      <a:pPr indent="0" algn="ctr">
                        <a:spcAft>
                          <a:spcPts val="0"/>
                        </a:spcAft>
                      </a:pPr>
                      <a:r>
                        <a:rPr lang="zh-CN" sz="900" kern="100" dirty="0">
                          <a:effectLst/>
                          <a:latin typeface="+mj-ea"/>
                          <a:ea typeface="+mj-ea"/>
                        </a:rPr>
                        <a:t>亚甲基蓝比色法</a:t>
                      </a:r>
                      <a:endParaRPr lang="zh-CN" sz="900" kern="100" dirty="0">
                        <a:effectLst/>
                        <a:latin typeface="+mj-ea"/>
                        <a:ea typeface="+mj-ea"/>
                        <a:cs typeface="Times New Roman"/>
                      </a:endParaRPr>
                    </a:p>
                  </a:txBody>
                  <a:tcPr marL="15117" marR="15117" marT="0" marB="0" anchor="ctr"/>
                </a:tc>
                <a:tc>
                  <a:txBody>
                    <a:bodyPr/>
                    <a:lstStyle/>
                    <a:p>
                      <a:pPr indent="0" algn="just">
                        <a:spcAft>
                          <a:spcPts val="0"/>
                        </a:spcAft>
                      </a:pPr>
                      <a:r>
                        <a:rPr lang="en-US" sz="900" kern="100" dirty="0">
                          <a:effectLst/>
                          <a:latin typeface="+mj-ea"/>
                          <a:ea typeface="+mj-ea"/>
                        </a:rPr>
                        <a:t>R1:</a:t>
                      </a:r>
                      <a:r>
                        <a:rPr lang="zh-CN" sz="900" kern="100" dirty="0">
                          <a:effectLst/>
                          <a:latin typeface="+mj-ea"/>
                          <a:ea typeface="+mj-ea"/>
                        </a:rPr>
                        <a:t>氯化铁溶液</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180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密封冷藏</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150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rowSpan="7">
                  <a:txBody>
                    <a:bodyPr/>
                    <a:lstStyle/>
                    <a:p>
                      <a:pPr indent="0" algn="ctr">
                        <a:spcAft>
                          <a:spcPts val="0"/>
                        </a:spcAft>
                      </a:pPr>
                      <a:r>
                        <a:rPr lang="en-US" sz="900" kern="100">
                          <a:effectLst/>
                          <a:latin typeface="+mj-ea"/>
                          <a:ea typeface="+mj-ea"/>
                        </a:rPr>
                        <a:t>15</a:t>
                      </a:r>
                      <a:endParaRPr lang="zh-CN" sz="900" kern="100">
                        <a:effectLst/>
                        <a:latin typeface="+mj-ea"/>
                        <a:ea typeface="+mj-ea"/>
                        <a:cs typeface="Times New Roman"/>
                      </a:endParaRPr>
                    </a:p>
                  </a:txBody>
                  <a:tcPr marL="15117" marR="15117" marT="0" marB="0" anchor="ctr"/>
                </a:tc>
                <a:tc rowSpan="7">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extLst>
                  <a:ext uri="{0D108BD9-81ED-4DB2-BD59-A6C34878D82A}">
                    <a16:rowId xmlns:a16="http://schemas.microsoft.com/office/drawing/2014/main" xmlns="" val="10008"/>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dirty="0">
                          <a:effectLst/>
                          <a:latin typeface="+mj-ea"/>
                          <a:ea typeface="+mj-ea"/>
                        </a:rPr>
                        <a:t>R2:N</a:t>
                      </a:r>
                      <a:r>
                        <a:rPr lang="zh-CN" sz="900" kern="100" dirty="0">
                          <a:effectLst/>
                          <a:latin typeface="+mj-ea"/>
                          <a:ea typeface="+mj-ea"/>
                        </a:rPr>
                        <a:t>，</a:t>
                      </a:r>
                      <a:r>
                        <a:rPr lang="en-US" sz="900" kern="100" dirty="0">
                          <a:effectLst/>
                          <a:latin typeface="+mj-ea"/>
                          <a:ea typeface="+mj-ea"/>
                        </a:rPr>
                        <a:t>N-DPD</a:t>
                      </a:r>
                      <a:r>
                        <a:rPr lang="zh-CN" sz="900" kern="100" dirty="0">
                          <a:effectLst/>
                          <a:latin typeface="+mj-ea"/>
                          <a:ea typeface="+mj-ea"/>
                        </a:rPr>
                        <a:t>溶液</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45</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室温</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200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现用现配</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9"/>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dirty="0">
                          <a:effectLst/>
                          <a:latin typeface="+mj-ea"/>
                          <a:ea typeface="+mj-ea"/>
                        </a:rPr>
                        <a:t>R3:NaOH 1N</a:t>
                      </a:r>
                      <a:r>
                        <a:rPr lang="zh-CN" sz="900" kern="100" dirty="0">
                          <a:effectLst/>
                          <a:latin typeface="+mj-ea"/>
                          <a:ea typeface="+mj-ea"/>
                        </a:rPr>
                        <a:t>溶液</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180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塑料瓶密封室温</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500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0"/>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dirty="0">
                          <a:effectLst/>
                          <a:latin typeface="+mj-ea"/>
                          <a:ea typeface="+mj-ea"/>
                        </a:rPr>
                        <a:t>R4:ZnSO4</a:t>
                      </a:r>
                      <a:r>
                        <a:rPr lang="zh-CN" sz="900" kern="100" dirty="0">
                          <a:effectLst/>
                          <a:latin typeface="+mj-ea"/>
                          <a:ea typeface="+mj-ea"/>
                        </a:rPr>
                        <a:t>·</a:t>
                      </a:r>
                      <a:r>
                        <a:rPr lang="en-US" sz="900" kern="100" dirty="0">
                          <a:effectLst/>
                          <a:latin typeface="+mj-ea"/>
                          <a:ea typeface="+mj-ea"/>
                        </a:rPr>
                        <a:t>7H2O</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360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室温</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100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1"/>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dirty="0">
                          <a:effectLst/>
                          <a:latin typeface="+mj-ea"/>
                          <a:ea typeface="+mj-ea"/>
                        </a:rPr>
                        <a:t>R5:NaOH 1N</a:t>
                      </a:r>
                      <a:r>
                        <a:rPr lang="zh-CN" sz="900" kern="100" dirty="0">
                          <a:effectLst/>
                          <a:latin typeface="+mj-ea"/>
                          <a:ea typeface="+mj-ea"/>
                        </a:rPr>
                        <a:t>溶液</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60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密封避光冷藏</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500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2"/>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dirty="0">
                          <a:effectLst/>
                          <a:latin typeface="+mj-ea"/>
                          <a:ea typeface="+mj-ea"/>
                        </a:rPr>
                        <a:t>R6:H2SO4 2N+20%H2O2</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180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塑料瓶密封室温</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500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3"/>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900" kern="100">
                          <a:effectLst/>
                          <a:latin typeface="+mj-ea"/>
                          <a:ea typeface="+mj-ea"/>
                        </a:rPr>
                        <a:t>标液：硫化物校准液</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密封冷藏</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500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校准周期</a:t>
                      </a:r>
                      <a:r>
                        <a:rPr lang="en-US" sz="900" kern="100">
                          <a:effectLst/>
                          <a:latin typeface="+mj-ea"/>
                          <a:ea typeface="+mj-ea"/>
                        </a:rPr>
                        <a:t>60d</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4"/>
                  </a:ext>
                </a:extLst>
              </a:tr>
              <a:tr h="137777">
                <a:tc rowSpan="5">
                  <a:txBody>
                    <a:bodyPr/>
                    <a:lstStyle/>
                    <a:p>
                      <a:pPr indent="0" algn="ctr">
                        <a:spcAft>
                          <a:spcPts val="0"/>
                        </a:spcAft>
                      </a:pPr>
                      <a:r>
                        <a:rPr lang="zh-CN" sz="900" kern="100" dirty="0">
                          <a:effectLst/>
                          <a:latin typeface="+mj-ea"/>
                          <a:ea typeface="+mj-ea"/>
                        </a:rPr>
                        <a:t>总磷</a:t>
                      </a:r>
                    </a:p>
                    <a:p>
                      <a:pPr indent="0" algn="ctr">
                        <a:spcAft>
                          <a:spcPts val="0"/>
                        </a:spcAft>
                      </a:pPr>
                      <a:r>
                        <a:rPr lang="zh-CN" sz="900" kern="100" dirty="0">
                          <a:effectLst/>
                          <a:latin typeface="+mj-ea"/>
                          <a:ea typeface="+mj-ea"/>
                        </a:rPr>
                        <a:t>分析仪</a:t>
                      </a:r>
                      <a:endParaRPr lang="zh-CN" sz="900" kern="100" dirty="0">
                        <a:effectLst/>
                        <a:latin typeface="+mj-ea"/>
                        <a:ea typeface="+mj-ea"/>
                        <a:cs typeface="Times New Roman"/>
                      </a:endParaRPr>
                    </a:p>
                  </a:txBody>
                  <a:tcPr marL="15117" marR="15117" marT="0" marB="0" anchor="ctr"/>
                </a:tc>
                <a:tc rowSpan="5">
                  <a:txBody>
                    <a:bodyPr/>
                    <a:lstStyle/>
                    <a:p>
                      <a:pPr indent="0" algn="ctr">
                        <a:spcAft>
                          <a:spcPts val="0"/>
                        </a:spcAft>
                      </a:pPr>
                      <a:r>
                        <a:rPr lang="zh-CN" sz="900" kern="100" dirty="0">
                          <a:effectLst/>
                          <a:latin typeface="+mj-ea"/>
                          <a:ea typeface="+mj-ea"/>
                        </a:rPr>
                        <a:t>过硫酸钾消解</a:t>
                      </a:r>
                      <a:r>
                        <a:rPr lang="en-US" sz="900" kern="100" dirty="0">
                          <a:effectLst/>
                          <a:latin typeface="+mj-ea"/>
                          <a:ea typeface="+mj-ea"/>
                        </a:rPr>
                        <a:t>-</a:t>
                      </a:r>
                      <a:r>
                        <a:rPr lang="zh-CN" sz="900" kern="100" dirty="0">
                          <a:effectLst/>
                          <a:latin typeface="+mj-ea"/>
                          <a:ea typeface="+mj-ea"/>
                        </a:rPr>
                        <a:t>钼锑抗比色法</a:t>
                      </a:r>
                      <a:endParaRPr lang="zh-CN" sz="900" kern="100" dirty="0">
                        <a:effectLst/>
                        <a:latin typeface="+mj-ea"/>
                        <a:ea typeface="+mj-ea"/>
                        <a:cs typeface="Times New Roman"/>
                      </a:endParaRPr>
                    </a:p>
                  </a:txBody>
                  <a:tcPr marL="15117" marR="15117" marT="0" marB="0" anchor="ctr"/>
                </a:tc>
                <a:tc>
                  <a:txBody>
                    <a:bodyPr/>
                    <a:lstStyle/>
                    <a:p>
                      <a:pPr indent="0" algn="just">
                        <a:spcAft>
                          <a:spcPts val="0"/>
                        </a:spcAft>
                      </a:pPr>
                      <a:r>
                        <a:rPr lang="en-US" sz="900" kern="100">
                          <a:effectLst/>
                          <a:latin typeface="+mj-ea"/>
                          <a:ea typeface="+mj-ea"/>
                        </a:rPr>
                        <a:t>R1:10%</a:t>
                      </a:r>
                      <a:r>
                        <a:rPr lang="zh-CN" sz="900" kern="100">
                          <a:effectLst/>
                          <a:latin typeface="+mj-ea"/>
                          <a:ea typeface="+mj-ea"/>
                        </a:rPr>
                        <a:t>硫酸</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360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室温</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100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rowSpan="5">
                  <a:txBody>
                    <a:bodyPr/>
                    <a:lstStyle/>
                    <a:p>
                      <a:pPr indent="0" algn="ctr">
                        <a:spcAft>
                          <a:spcPts val="0"/>
                        </a:spcAft>
                      </a:pPr>
                      <a:r>
                        <a:rPr lang="en-US" sz="900" kern="100">
                          <a:effectLst/>
                          <a:latin typeface="+mj-ea"/>
                          <a:ea typeface="+mj-ea"/>
                        </a:rPr>
                        <a:t>15</a:t>
                      </a:r>
                      <a:endParaRPr lang="zh-CN" sz="900" kern="100">
                        <a:effectLst/>
                        <a:latin typeface="+mj-ea"/>
                        <a:ea typeface="+mj-ea"/>
                        <a:cs typeface="Times New Roman"/>
                      </a:endParaRPr>
                    </a:p>
                  </a:txBody>
                  <a:tcPr marL="15117" marR="15117" marT="0" marB="0" anchor="ctr"/>
                </a:tc>
                <a:tc rowSpan="5">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extLst>
                  <a:ext uri="{0D108BD9-81ED-4DB2-BD59-A6C34878D82A}">
                    <a16:rowId xmlns:a16="http://schemas.microsoft.com/office/drawing/2014/main" xmlns="" val="10015"/>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a:effectLst/>
                          <a:latin typeface="+mj-ea"/>
                          <a:ea typeface="+mj-ea"/>
                        </a:rPr>
                        <a:t>R2:</a:t>
                      </a:r>
                      <a:r>
                        <a:rPr lang="zh-CN" sz="900" kern="100">
                          <a:effectLst/>
                          <a:latin typeface="+mj-ea"/>
                          <a:ea typeface="+mj-ea"/>
                        </a:rPr>
                        <a:t>过硫酸钾</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45</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室温</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100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6"/>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a:effectLst/>
                          <a:latin typeface="+mj-ea"/>
                          <a:ea typeface="+mj-ea"/>
                        </a:rPr>
                        <a:t>R3:</a:t>
                      </a:r>
                      <a:r>
                        <a:rPr lang="zh-CN" sz="900" kern="100">
                          <a:effectLst/>
                          <a:latin typeface="+mj-ea"/>
                          <a:ea typeface="+mj-ea"/>
                        </a:rPr>
                        <a:t>显色剂</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45</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室温</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200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30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7"/>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a:effectLst/>
                          <a:latin typeface="+mj-ea"/>
                          <a:ea typeface="+mj-ea"/>
                        </a:rPr>
                        <a:t>R4:</a:t>
                      </a:r>
                      <a:r>
                        <a:rPr lang="zh-CN" sz="900" kern="100">
                          <a:effectLst/>
                          <a:latin typeface="+mj-ea"/>
                          <a:ea typeface="+mj-ea"/>
                        </a:rPr>
                        <a:t>还原剂</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45</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室温</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200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30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 </a:t>
                      </a:r>
                      <a:endParaRPr lang="zh-CN" sz="9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8"/>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900" kern="100">
                          <a:effectLst/>
                          <a:latin typeface="+mj-ea"/>
                          <a:ea typeface="+mj-ea"/>
                        </a:rPr>
                        <a:t>标液</a:t>
                      </a:r>
                      <a:r>
                        <a:rPr lang="en-US" sz="900" kern="100">
                          <a:effectLst/>
                          <a:latin typeface="+mj-ea"/>
                          <a:ea typeface="+mj-ea"/>
                        </a:rPr>
                        <a:t>:</a:t>
                      </a:r>
                      <a:r>
                        <a:rPr lang="zh-CN" sz="900" kern="100">
                          <a:effectLst/>
                          <a:latin typeface="+mj-ea"/>
                          <a:ea typeface="+mj-ea"/>
                        </a:rPr>
                        <a:t>磷校准液</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密封冷藏</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500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 </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校准周期</a:t>
                      </a:r>
                      <a:r>
                        <a:rPr lang="en-US" sz="900" kern="100" dirty="0">
                          <a:effectLst/>
                          <a:latin typeface="+mj-ea"/>
                          <a:ea typeface="+mj-ea"/>
                        </a:rPr>
                        <a:t>30d</a:t>
                      </a:r>
                      <a:endParaRPr lang="zh-CN" sz="900" kern="100" dirty="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9"/>
                  </a:ext>
                </a:extLst>
              </a:tr>
              <a:tr h="137777">
                <a:tc>
                  <a:txBody>
                    <a:bodyPr/>
                    <a:lstStyle/>
                    <a:p>
                      <a:pPr indent="0" algn="ctr">
                        <a:spcAft>
                          <a:spcPts val="0"/>
                        </a:spcAft>
                      </a:pPr>
                      <a:r>
                        <a:rPr lang="en-US" sz="900" kern="100">
                          <a:effectLst/>
                          <a:latin typeface="+mj-ea"/>
                          <a:ea typeface="+mj-ea"/>
                        </a:rPr>
                        <a:t>COD/TOC</a:t>
                      </a:r>
                      <a:r>
                        <a:rPr lang="zh-CN" sz="900" kern="100">
                          <a:effectLst/>
                          <a:latin typeface="+mj-ea"/>
                          <a:ea typeface="+mj-ea"/>
                        </a:rPr>
                        <a:t>分析仪</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UV</a:t>
                      </a:r>
                      <a:r>
                        <a:rPr lang="zh-CN" sz="900" kern="100" dirty="0">
                          <a:effectLst/>
                          <a:latin typeface="+mj-ea"/>
                          <a:ea typeface="+mj-ea"/>
                        </a:rPr>
                        <a:t>法</a:t>
                      </a:r>
                      <a:endParaRPr lang="zh-CN" sz="900" kern="100" dirty="0">
                        <a:effectLst/>
                        <a:latin typeface="+mj-ea"/>
                        <a:ea typeface="+mj-ea"/>
                        <a:cs typeface="Times New Roman"/>
                      </a:endParaRPr>
                    </a:p>
                  </a:txBody>
                  <a:tcPr marL="15117" marR="15117" marT="0" marB="0" anchor="ctr"/>
                </a:tc>
                <a:tc>
                  <a:txBody>
                    <a:bodyPr/>
                    <a:lstStyle/>
                    <a:p>
                      <a:pPr indent="0" algn="just">
                        <a:spcAft>
                          <a:spcPts val="0"/>
                        </a:spcAft>
                      </a:pPr>
                      <a:r>
                        <a:rPr lang="en-US" sz="900" kern="100">
                          <a:effectLst/>
                          <a:latin typeface="+mj-ea"/>
                          <a:ea typeface="+mj-ea"/>
                        </a:rPr>
                        <a:t>----</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15</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a:t>
                      </a:r>
                      <a:endParaRPr lang="zh-CN" sz="900" kern="100">
                        <a:effectLst/>
                        <a:latin typeface="+mj-ea"/>
                        <a:ea typeface="+mj-ea"/>
                        <a:cs typeface="Times New Roman"/>
                      </a:endParaRPr>
                    </a:p>
                  </a:txBody>
                  <a:tcPr marL="15117" marR="15117" marT="0" marB="0" anchor="ctr"/>
                </a:tc>
                <a:extLst>
                  <a:ext uri="{0D108BD9-81ED-4DB2-BD59-A6C34878D82A}">
                    <a16:rowId xmlns:a16="http://schemas.microsoft.com/office/drawing/2014/main" xmlns="" val="10020"/>
                  </a:ext>
                </a:extLst>
              </a:tr>
              <a:tr h="137777">
                <a:tc rowSpan="5">
                  <a:txBody>
                    <a:bodyPr/>
                    <a:lstStyle/>
                    <a:p>
                      <a:pPr indent="0" algn="ctr">
                        <a:spcAft>
                          <a:spcPts val="0"/>
                        </a:spcAft>
                      </a:pPr>
                      <a:r>
                        <a:rPr lang="zh-CN" sz="900" kern="100">
                          <a:effectLst/>
                          <a:latin typeface="+mj-ea"/>
                          <a:ea typeface="+mj-ea"/>
                        </a:rPr>
                        <a:t>总氮</a:t>
                      </a:r>
                      <a:r>
                        <a:rPr lang="en-US" sz="900" kern="100">
                          <a:effectLst/>
                          <a:latin typeface="+mj-ea"/>
                          <a:ea typeface="+mj-ea"/>
                        </a:rPr>
                        <a:t>/</a:t>
                      </a:r>
                      <a:r>
                        <a:rPr lang="zh-CN" sz="900" kern="100">
                          <a:effectLst/>
                          <a:latin typeface="+mj-ea"/>
                          <a:ea typeface="+mj-ea"/>
                        </a:rPr>
                        <a:t>硝氮分析仪</a:t>
                      </a:r>
                      <a:endParaRPr lang="zh-CN" sz="900" kern="100">
                        <a:effectLst/>
                        <a:latin typeface="+mj-ea"/>
                        <a:ea typeface="+mj-ea"/>
                        <a:cs typeface="Times New Roman"/>
                      </a:endParaRPr>
                    </a:p>
                  </a:txBody>
                  <a:tcPr marL="15117" marR="15117" marT="0" marB="0" anchor="ctr"/>
                </a:tc>
                <a:tc rowSpan="5">
                  <a:txBody>
                    <a:bodyPr/>
                    <a:lstStyle/>
                    <a:p>
                      <a:pPr indent="0" algn="ctr">
                        <a:spcAft>
                          <a:spcPts val="0"/>
                        </a:spcAft>
                      </a:pPr>
                      <a:r>
                        <a:rPr lang="zh-CN" sz="900" kern="100" dirty="0">
                          <a:effectLst/>
                          <a:latin typeface="+mj-ea"/>
                          <a:ea typeface="+mj-ea"/>
                        </a:rPr>
                        <a:t>过硫酸钾消解</a:t>
                      </a:r>
                      <a:r>
                        <a:rPr lang="en-US" sz="900" kern="100" dirty="0">
                          <a:effectLst/>
                          <a:latin typeface="+mj-ea"/>
                          <a:ea typeface="+mj-ea"/>
                        </a:rPr>
                        <a:t>-DTPA</a:t>
                      </a:r>
                      <a:r>
                        <a:rPr lang="zh-CN" sz="900" kern="100" dirty="0">
                          <a:effectLst/>
                          <a:latin typeface="+mj-ea"/>
                          <a:ea typeface="+mj-ea"/>
                        </a:rPr>
                        <a:t>还原</a:t>
                      </a:r>
                      <a:r>
                        <a:rPr lang="en-US" sz="900" kern="100" dirty="0">
                          <a:effectLst/>
                          <a:latin typeface="+mj-ea"/>
                          <a:ea typeface="+mj-ea"/>
                        </a:rPr>
                        <a:t>-</a:t>
                      </a:r>
                      <a:r>
                        <a:rPr lang="zh-CN" sz="900" kern="100" dirty="0">
                          <a:effectLst/>
                          <a:latin typeface="+mj-ea"/>
                          <a:ea typeface="+mj-ea"/>
                        </a:rPr>
                        <a:t>盐酸萘乙二胺比色法 </a:t>
                      </a:r>
                      <a:endParaRPr lang="zh-CN" sz="900" kern="100" dirty="0">
                        <a:effectLst/>
                        <a:latin typeface="+mj-ea"/>
                        <a:ea typeface="+mj-ea"/>
                        <a:cs typeface="Times New Roman"/>
                      </a:endParaRPr>
                    </a:p>
                  </a:txBody>
                  <a:tcPr marL="15117" marR="15117" marT="0" marB="0" anchor="ctr"/>
                </a:tc>
                <a:tc>
                  <a:txBody>
                    <a:bodyPr/>
                    <a:lstStyle/>
                    <a:p>
                      <a:pPr indent="0" algn="just">
                        <a:spcAft>
                          <a:spcPts val="0"/>
                        </a:spcAft>
                      </a:pPr>
                      <a:r>
                        <a:rPr lang="en-US" sz="900" kern="100">
                          <a:effectLst/>
                          <a:latin typeface="+mj-ea"/>
                          <a:ea typeface="+mj-ea"/>
                        </a:rPr>
                        <a:t>R1:</a:t>
                      </a:r>
                      <a:r>
                        <a:rPr lang="zh-CN" sz="900" kern="100">
                          <a:effectLst/>
                          <a:latin typeface="+mj-ea"/>
                          <a:ea typeface="+mj-ea"/>
                        </a:rPr>
                        <a:t>氧化剂</a:t>
                      </a:r>
                      <a:r>
                        <a:rPr lang="en-US" sz="900" kern="100">
                          <a:effectLst/>
                          <a:latin typeface="+mj-ea"/>
                          <a:ea typeface="+mj-ea"/>
                        </a:rPr>
                        <a:t>:4%</a:t>
                      </a:r>
                      <a:r>
                        <a:rPr lang="zh-CN" sz="900" kern="100">
                          <a:effectLst/>
                          <a:latin typeface="+mj-ea"/>
                          <a:ea typeface="+mj-ea"/>
                        </a:rPr>
                        <a:t>过硫酸钾</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45</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室温</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100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 </a:t>
                      </a:r>
                      <a:endParaRPr lang="zh-CN" sz="900" kern="100" dirty="0">
                        <a:effectLst/>
                        <a:latin typeface="+mj-ea"/>
                        <a:ea typeface="+mj-ea"/>
                        <a:cs typeface="Times New Roman"/>
                      </a:endParaRPr>
                    </a:p>
                  </a:txBody>
                  <a:tcPr marL="15117" marR="15117" marT="0" marB="0" anchor="ctr"/>
                </a:tc>
                <a:tc rowSpan="5">
                  <a:txBody>
                    <a:bodyPr/>
                    <a:lstStyle/>
                    <a:p>
                      <a:pPr indent="0" algn="ctr">
                        <a:spcAft>
                          <a:spcPts val="0"/>
                        </a:spcAft>
                      </a:pPr>
                      <a:r>
                        <a:rPr lang="en-US" sz="900" kern="100" dirty="0">
                          <a:effectLst/>
                          <a:latin typeface="+mj-ea"/>
                          <a:ea typeface="+mj-ea"/>
                        </a:rPr>
                        <a:t>7</a:t>
                      </a:r>
                      <a:endParaRPr lang="zh-CN" sz="900" kern="100" dirty="0">
                        <a:effectLst/>
                        <a:latin typeface="+mj-ea"/>
                        <a:ea typeface="+mj-ea"/>
                        <a:cs typeface="Times New Roman"/>
                      </a:endParaRPr>
                    </a:p>
                  </a:txBody>
                  <a:tcPr marL="15117" marR="15117" marT="0" marB="0" anchor="ctr"/>
                </a:tc>
                <a:tc rowSpan="5">
                  <a:txBody>
                    <a:bodyPr/>
                    <a:lstStyle/>
                    <a:p>
                      <a:pPr indent="0" algn="ctr">
                        <a:spcAft>
                          <a:spcPts val="0"/>
                        </a:spcAft>
                      </a:pPr>
                      <a:r>
                        <a:rPr lang="en-US" sz="900" kern="100" dirty="0">
                          <a:effectLst/>
                          <a:latin typeface="+mj-ea"/>
                          <a:ea typeface="+mj-ea"/>
                        </a:rPr>
                        <a:t>7</a:t>
                      </a:r>
                      <a:endParaRPr lang="zh-CN" sz="900" kern="100" dirty="0">
                        <a:effectLst/>
                        <a:latin typeface="+mj-ea"/>
                        <a:ea typeface="+mj-ea"/>
                        <a:cs typeface="Times New Roman"/>
                      </a:endParaRPr>
                    </a:p>
                  </a:txBody>
                  <a:tcPr marL="15117" marR="15117" marT="0" marB="0" anchor="ctr"/>
                </a:tc>
                <a:extLst>
                  <a:ext uri="{0D108BD9-81ED-4DB2-BD59-A6C34878D82A}">
                    <a16:rowId xmlns:a16="http://schemas.microsoft.com/office/drawing/2014/main" xmlns="" val="10021"/>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a:effectLst/>
                          <a:latin typeface="+mj-ea"/>
                          <a:ea typeface="+mj-ea"/>
                        </a:rPr>
                        <a:t>R2:</a:t>
                      </a:r>
                      <a:r>
                        <a:rPr lang="zh-CN" sz="900" kern="100">
                          <a:effectLst/>
                          <a:latin typeface="+mj-ea"/>
                          <a:ea typeface="+mj-ea"/>
                        </a:rPr>
                        <a:t>缓冲液</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45</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室温</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100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 </a:t>
                      </a:r>
                      <a:endParaRPr lang="zh-CN" sz="900" kern="100" dirty="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22"/>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a:effectLst/>
                          <a:latin typeface="+mj-ea"/>
                          <a:ea typeface="+mj-ea"/>
                        </a:rPr>
                        <a:t>R3:</a:t>
                      </a:r>
                      <a:r>
                        <a:rPr lang="zh-CN" sz="900" kern="100">
                          <a:effectLst/>
                          <a:latin typeface="+mj-ea"/>
                          <a:ea typeface="+mj-ea"/>
                        </a:rPr>
                        <a:t>还原剂</a:t>
                      </a:r>
                      <a:r>
                        <a:rPr lang="en-US" sz="900" kern="100">
                          <a:effectLst/>
                          <a:latin typeface="+mj-ea"/>
                          <a:ea typeface="+mj-ea"/>
                        </a:rPr>
                        <a:t>DTPA</a:t>
                      </a:r>
                      <a:r>
                        <a:rPr lang="zh-CN" sz="900" kern="100">
                          <a:effectLst/>
                          <a:latin typeface="+mj-ea"/>
                          <a:ea typeface="+mj-ea"/>
                        </a:rPr>
                        <a:t>和缓冲液</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45</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室温</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700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20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 </a:t>
                      </a:r>
                      <a:endParaRPr lang="zh-CN" sz="900" kern="100" dirty="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23"/>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900" kern="100">
                          <a:effectLst/>
                          <a:latin typeface="+mj-ea"/>
                          <a:ea typeface="+mj-ea"/>
                        </a:rPr>
                        <a:t>R4:</a:t>
                      </a:r>
                      <a:r>
                        <a:rPr lang="zh-CN" sz="900" kern="100">
                          <a:effectLst/>
                          <a:latin typeface="+mj-ea"/>
                          <a:ea typeface="+mj-ea"/>
                        </a:rPr>
                        <a:t>显色剂</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45</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室温</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30</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 </a:t>
                      </a:r>
                      <a:endParaRPr lang="zh-CN" sz="900" kern="100" dirty="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24"/>
                  </a:ext>
                </a:extLst>
              </a:tr>
              <a:tr h="137777">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900" kern="100">
                          <a:effectLst/>
                          <a:latin typeface="+mj-ea"/>
                          <a:ea typeface="+mj-ea"/>
                        </a:rPr>
                        <a:t>标液</a:t>
                      </a:r>
                      <a:r>
                        <a:rPr lang="en-US" sz="900" kern="100">
                          <a:effectLst/>
                          <a:latin typeface="+mj-ea"/>
                          <a:ea typeface="+mj-ea"/>
                        </a:rPr>
                        <a:t>:</a:t>
                      </a:r>
                      <a:r>
                        <a:rPr lang="zh-CN" sz="900" kern="100">
                          <a:effectLst/>
                          <a:latin typeface="+mj-ea"/>
                          <a:ea typeface="+mj-ea"/>
                        </a:rPr>
                        <a:t>校准液</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3</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a:effectLst/>
                          <a:latin typeface="+mj-ea"/>
                          <a:ea typeface="+mj-ea"/>
                        </a:rPr>
                        <a:t>密封冷藏</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en-US" sz="900" kern="100" dirty="0">
                          <a:effectLst/>
                          <a:latin typeface="+mj-ea"/>
                          <a:ea typeface="+mj-ea"/>
                        </a:rPr>
                        <a:t>500</a:t>
                      </a:r>
                      <a:endParaRPr lang="zh-CN" sz="900" kern="100" dirty="0">
                        <a:effectLst/>
                        <a:latin typeface="+mj-ea"/>
                        <a:ea typeface="+mj-ea"/>
                        <a:cs typeface="Times New Roman"/>
                      </a:endParaRPr>
                    </a:p>
                  </a:txBody>
                  <a:tcPr marL="15117" marR="15117" marT="0" marB="0" anchor="ctr"/>
                </a:tc>
                <a:tc>
                  <a:txBody>
                    <a:bodyPr/>
                    <a:lstStyle/>
                    <a:p>
                      <a:pPr indent="0" algn="ctr">
                        <a:spcAft>
                          <a:spcPts val="0"/>
                        </a:spcAft>
                      </a:pPr>
                      <a:r>
                        <a:rPr lang="en-US" sz="900" kern="100">
                          <a:effectLst/>
                          <a:latin typeface="+mj-ea"/>
                          <a:ea typeface="+mj-ea"/>
                        </a:rPr>
                        <a:t>----</a:t>
                      </a:r>
                      <a:endParaRPr lang="zh-CN" sz="900" kern="100">
                        <a:effectLst/>
                        <a:latin typeface="+mj-ea"/>
                        <a:ea typeface="+mj-ea"/>
                        <a:cs typeface="Times New Roman"/>
                      </a:endParaRPr>
                    </a:p>
                  </a:txBody>
                  <a:tcPr marL="15117" marR="15117" marT="0" marB="0" anchor="ctr"/>
                </a:tc>
                <a:tc>
                  <a:txBody>
                    <a:bodyPr/>
                    <a:lstStyle/>
                    <a:p>
                      <a:pPr indent="0" algn="ctr">
                        <a:spcAft>
                          <a:spcPts val="0"/>
                        </a:spcAft>
                      </a:pPr>
                      <a:r>
                        <a:rPr lang="zh-CN" sz="900" kern="100" dirty="0">
                          <a:effectLst/>
                          <a:latin typeface="+mj-ea"/>
                          <a:ea typeface="+mj-ea"/>
                        </a:rPr>
                        <a:t>校准周期</a:t>
                      </a:r>
                      <a:r>
                        <a:rPr lang="en-US" sz="900" kern="100" dirty="0">
                          <a:effectLst/>
                          <a:latin typeface="+mj-ea"/>
                          <a:ea typeface="+mj-ea"/>
                        </a:rPr>
                        <a:t>30d</a:t>
                      </a:r>
                      <a:endParaRPr lang="zh-CN" sz="900" kern="100" dirty="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25"/>
                  </a:ext>
                </a:extLst>
              </a:tr>
            </a:tbl>
          </a:graphicData>
        </a:graphic>
      </p:graphicFrame>
    </p:spTree>
    <p:extLst>
      <p:ext uri="{BB962C8B-B14F-4D97-AF65-F5344CB8AC3E}">
        <p14:creationId xmlns:p14="http://schemas.microsoft.com/office/powerpoint/2010/main" val="2159599309"/>
      </p:ext>
    </p:extLst>
  </p:cSld>
  <p:clrMapOvr>
    <a:masterClrMapping/>
  </p:clrMapOvr>
  <p:transition spd="slow">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07342580"/>
              </p:ext>
            </p:extLst>
          </p:nvPr>
        </p:nvGraphicFramePr>
        <p:xfrm>
          <a:off x="755576" y="405575"/>
          <a:ext cx="7560837" cy="4542439"/>
        </p:xfrm>
        <a:graphic>
          <a:graphicData uri="http://schemas.openxmlformats.org/drawingml/2006/table">
            <a:tbl>
              <a:tblPr firstRow="1" firstCol="1" bandRow="1">
                <a:tableStyleId>{5C22544A-7EE6-4342-B048-85BDC9FD1C3A}</a:tableStyleId>
              </a:tblPr>
              <a:tblGrid>
                <a:gridCol w="901199">
                  <a:extLst>
                    <a:ext uri="{9D8B030D-6E8A-4147-A177-3AD203B41FA5}">
                      <a16:colId xmlns:a16="http://schemas.microsoft.com/office/drawing/2014/main" xmlns="" val="20000"/>
                    </a:ext>
                  </a:extLst>
                </a:gridCol>
                <a:gridCol w="574401">
                  <a:extLst>
                    <a:ext uri="{9D8B030D-6E8A-4147-A177-3AD203B41FA5}">
                      <a16:colId xmlns:a16="http://schemas.microsoft.com/office/drawing/2014/main" xmlns="" val="20001"/>
                    </a:ext>
                  </a:extLst>
                </a:gridCol>
                <a:gridCol w="829193">
                  <a:extLst>
                    <a:ext uri="{9D8B030D-6E8A-4147-A177-3AD203B41FA5}">
                      <a16:colId xmlns:a16="http://schemas.microsoft.com/office/drawing/2014/main" xmlns="" val="20002"/>
                    </a:ext>
                  </a:extLst>
                </a:gridCol>
                <a:gridCol w="829193">
                  <a:extLst>
                    <a:ext uri="{9D8B030D-6E8A-4147-A177-3AD203B41FA5}">
                      <a16:colId xmlns:a16="http://schemas.microsoft.com/office/drawing/2014/main" xmlns="" val="20003"/>
                    </a:ext>
                  </a:extLst>
                </a:gridCol>
                <a:gridCol w="763018">
                  <a:extLst>
                    <a:ext uri="{9D8B030D-6E8A-4147-A177-3AD203B41FA5}">
                      <a16:colId xmlns:a16="http://schemas.microsoft.com/office/drawing/2014/main" xmlns="" val="20004"/>
                    </a:ext>
                  </a:extLst>
                </a:gridCol>
                <a:gridCol w="763018">
                  <a:extLst>
                    <a:ext uri="{9D8B030D-6E8A-4147-A177-3AD203B41FA5}">
                      <a16:colId xmlns:a16="http://schemas.microsoft.com/office/drawing/2014/main" xmlns="" val="20005"/>
                    </a:ext>
                  </a:extLst>
                </a:gridCol>
                <a:gridCol w="574401">
                  <a:extLst>
                    <a:ext uri="{9D8B030D-6E8A-4147-A177-3AD203B41FA5}">
                      <a16:colId xmlns:a16="http://schemas.microsoft.com/office/drawing/2014/main" xmlns="" val="20006"/>
                    </a:ext>
                  </a:extLst>
                </a:gridCol>
                <a:gridCol w="638322">
                  <a:extLst>
                    <a:ext uri="{9D8B030D-6E8A-4147-A177-3AD203B41FA5}">
                      <a16:colId xmlns:a16="http://schemas.microsoft.com/office/drawing/2014/main" xmlns="" val="20007"/>
                    </a:ext>
                  </a:extLst>
                </a:gridCol>
                <a:gridCol w="638322">
                  <a:extLst>
                    <a:ext uri="{9D8B030D-6E8A-4147-A177-3AD203B41FA5}">
                      <a16:colId xmlns:a16="http://schemas.microsoft.com/office/drawing/2014/main" xmlns="" val="20008"/>
                    </a:ext>
                  </a:extLst>
                </a:gridCol>
                <a:gridCol w="524885">
                  <a:extLst>
                    <a:ext uri="{9D8B030D-6E8A-4147-A177-3AD203B41FA5}">
                      <a16:colId xmlns:a16="http://schemas.microsoft.com/office/drawing/2014/main" xmlns="" val="20009"/>
                    </a:ext>
                  </a:extLst>
                </a:gridCol>
                <a:gridCol w="524885">
                  <a:extLst>
                    <a:ext uri="{9D8B030D-6E8A-4147-A177-3AD203B41FA5}">
                      <a16:colId xmlns:a16="http://schemas.microsoft.com/office/drawing/2014/main" xmlns="" val="20010"/>
                    </a:ext>
                  </a:extLst>
                </a:gridCol>
              </a:tblGrid>
              <a:tr h="262822">
                <a:tc>
                  <a:txBody>
                    <a:bodyPr/>
                    <a:lstStyle/>
                    <a:p>
                      <a:pPr indent="0" algn="ctr">
                        <a:spcAft>
                          <a:spcPts val="0"/>
                        </a:spcAft>
                      </a:pPr>
                      <a:r>
                        <a:rPr lang="zh-CN" sz="800" kern="100" dirty="0">
                          <a:effectLst/>
                          <a:latin typeface="+mj-ea"/>
                          <a:ea typeface="+mj-ea"/>
                        </a:rPr>
                        <a:t>仪器设备</a:t>
                      </a:r>
                      <a:endParaRPr lang="zh-CN" sz="800" kern="100" dirty="0">
                        <a:effectLst/>
                        <a:latin typeface="+mj-ea"/>
                        <a:ea typeface="+mj-ea"/>
                        <a:cs typeface="Times New Roman"/>
                      </a:endParaRPr>
                    </a:p>
                  </a:txBody>
                  <a:tcPr marL="15117" marR="15117" marT="0" marB="0" anchor="ctr"/>
                </a:tc>
                <a:tc>
                  <a:txBody>
                    <a:bodyPr/>
                    <a:lstStyle/>
                    <a:p>
                      <a:pPr indent="0" algn="ctr">
                        <a:spcAft>
                          <a:spcPts val="0"/>
                        </a:spcAft>
                      </a:pPr>
                      <a:r>
                        <a:rPr lang="zh-CN" sz="800" kern="100" dirty="0">
                          <a:effectLst/>
                          <a:latin typeface="+mj-ea"/>
                          <a:ea typeface="+mj-ea"/>
                        </a:rPr>
                        <a:t>分析方法</a:t>
                      </a:r>
                      <a:endParaRPr lang="zh-CN" sz="800" kern="100" dirty="0">
                        <a:effectLst/>
                        <a:latin typeface="+mj-ea"/>
                        <a:ea typeface="+mj-ea"/>
                        <a:cs typeface="Times New Roman"/>
                      </a:endParaRPr>
                    </a:p>
                  </a:txBody>
                  <a:tcPr marL="15117" marR="15117" marT="0" marB="0" anchor="ctr"/>
                </a:tc>
                <a:tc gridSpan="2">
                  <a:txBody>
                    <a:bodyPr/>
                    <a:lstStyle/>
                    <a:p>
                      <a:pPr indent="0" algn="ctr">
                        <a:spcAft>
                          <a:spcPts val="0"/>
                        </a:spcAft>
                      </a:pPr>
                      <a:r>
                        <a:rPr lang="zh-CN" sz="800" kern="100" dirty="0">
                          <a:effectLst/>
                          <a:latin typeface="+mj-ea"/>
                          <a:ea typeface="+mj-ea"/>
                        </a:rPr>
                        <a:t>试剂</a:t>
                      </a:r>
                      <a:r>
                        <a:rPr lang="en-US" sz="800" kern="100" dirty="0">
                          <a:effectLst/>
                          <a:latin typeface="+mj-ea"/>
                          <a:ea typeface="+mj-ea"/>
                        </a:rPr>
                        <a:t>/</a:t>
                      </a:r>
                      <a:r>
                        <a:rPr lang="zh-CN" sz="800" kern="100" dirty="0">
                          <a:effectLst/>
                          <a:latin typeface="+mj-ea"/>
                          <a:ea typeface="+mj-ea"/>
                        </a:rPr>
                        <a:t>标液</a:t>
                      </a:r>
                      <a:endParaRPr lang="zh-CN" sz="800" kern="100" dirty="0">
                        <a:effectLst/>
                        <a:latin typeface="+mj-ea"/>
                        <a:ea typeface="+mj-ea"/>
                        <a:cs typeface="Times New Roman"/>
                      </a:endParaRPr>
                    </a:p>
                  </a:txBody>
                  <a:tcPr marL="15117" marR="15117" marT="0" marB="0" anchor="ctr"/>
                </a:tc>
                <a:tc hMerge="1">
                  <a:txBody>
                    <a:bodyPr/>
                    <a:lstStyle/>
                    <a:p>
                      <a:endParaRPr lang="zh-CN" altLang="en-US"/>
                    </a:p>
                  </a:txBody>
                  <a:tcPr/>
                </a:tc>
                <a:tc>
                  <a:txBody>
                    <a:bodyPr/>
                    <a:lstStyle/>
                    <a:p>
                      <a:pPr indent="0" algn="ctr">
                        <a:spcAft>
                          <a:spcPts val="0"/>
                        </a:spcAft>
                      </a:pPr>
                      <a:r>
                        <a:rPr lang="zh-CN" sz="800" kern="100" dirty="0">
                          <a:effectLst/>
                          <a:latin typeface="+mj-ea"/>
                          <a:ea typeface="+mj-ea"/>
                        </a:rPr>
                        <a:t>活性周期（</a:t>
                      </a:r>
                      <a:r>
                        <a:rPr lang="en-US" sz="800" kern="100" dirty="0">
                          <a:effectLst/>
                          <a:latin typeface="+mj-ea"/>
                          <a:ea typeface="+mj-ea"/>
                        </a:rPr>
                        <a:t>d</a:t>
                      </a:r>
                      <a:r>
                        <a:rPr lang="zh-CN" sz="800" kern="100" dirty="0">
                          <a:effectLst/>
                          <a:latin typeface="+mj-ea"/>
                          <a:ea typeface="+mj-ea"/>
                        </a:rPr>
                        <a:t>）</a:t>
                      </a:r>
                      <a:endParaRPr lang="zh-CN" sz="800" kern="100" dirty="0">
                        <a:effectLst/>
                        <a:latin typeface="+mj-ea"/>
                        <a:ea typeface="+mj-ea"/>
                        <a:cs typeface="Times New Roman"/>
                      </a:endParaRPr>
                    </a:p>
                  </a:txBody>
                  <a:tcPr marL="15117" marR="15117" marT="0" marB="0" anchor="ctr"/>
                </a:tc>
                <a:tc>
                  <a:txBody>
                    <a:bodyPr/>
                    <a:lstStyle/>
                    <a:p>
                      <a:pPr indent="0" algn="ctr">
                        <a:spcAft>
                          <a:spcPts val="0"/>
                        </a:spcAft>
                      </a:pPr>
                      <a:r>
                        <a:rPr lang="zh-CN" sz="800" kern="100" dirty="0">
                          <a:effectLst/>
                          <a:latin typeface="+mj-ea"/>
                          <a:ea typeface="+mj-ea"/>
                        </a:rPr>
                        <a:t>存储方式</a:t>
                      </a:r>
                      <a:endParaRPr lang="zh-CN" sz="800" kern="100" dirty="0">
                        <a:effectLst/>
                        <a:latin typeface="+mj-ea"/>
                        <a:ea typeface="+mj-ea"/>
                        <a:cs typeface="Times New Roman"/>
                      </a:endParaRPr>
                    </a:p>
                  </a:txBody>
                  <a:tcPr marL="15117" marR="15117" marT="0" marB="0" anchor="ctr"/>
                </a:tc>
                <a:tc>
                  <a:txBody>
                    <a:bodyPr/>
                    <a:lstStyle/>
                    <a:p>
                      <a:pPr indent="0" algn="ctr">
                        <a:spcAft>
                          <a:spcPts val="0"/>
                        </a:spcAft>
                      </a:pPr>
                      <a:r>
                        <a:rPr lang="zh-CN" sz="800" kern="100" dirty="0">
                          <a:effectLst/>
                          <a:latin typeface="+mj-ea"/>
                          <a:ea typeface="+mj-ea"/>
                        </a:rPr>
                        <a:t>试剂使用量（</a:t>
                      </a:r>
                      <a:r>
                        <a:rPr lang="en-US" sz="800" kern="100" dirty="0">
                          <a:effectLst/>
                          <a:latin typeface="+mj-ea"/>
                          <a:ea typeface="+mj-ea"/>
                        </a:rPr>
                        <a:t>ml</a:t>
                      </a:r>
                      <a:r>
                        <a:rPr lang="zh-CN" sz="800" kern="100" dirty="0">
                          <a:effectLst/>
                          <a:latin typeface="+mj-ea"/>
                          <a:ea typeface="+mj-ea"/>
                        </a:rPr>
                        <a:t>）</a:t>
                      </a:r>
                      <a:r>
                        <a:rPr lang="en-US" sz="800" kern="100" dirty="0">
                          <a:effectLst/>
                          <a:latin typeface="+mj-ea"/>
                          <a:ea typeface="+mj-ea"/>
                        </a:rPr>
                        <a:t>/30d</a:t>
                      </a:r>
                      <a:endParaRPr lang="zh-CN" sz="800" kern="100" dirty="0">
                        <a:effectLst/>
                        <a:latin typeface="+mj-ea"/>
                        <a:ea typeface="+mj-ea"/>
                        <a:cs typeface="Times New Roman"/>
                      </a:endParaRPr>
                    </a:p>
                  </a:txBody>
                  <a:tcPr marL="15117" marR="15117" marT="0" marB="0" anchor="ctr"/>
                </a:tc>
                <a:tc>
                  <a:txBody>
                    <a:bodyPr/>
                    <a:lstStyle/>
                    <a:p>
                      <a:pPr indent="0" algn="ctr">
                        <a:spcAft>
                          <a:spcPts val="0"/>
                        </a:spcAft>
                      </a:pPr>
                      <a:r>
                        <a:rPr lang="zh-CN" sz="800" kern="100" dirty="0">
                          <a:effectLst/>
                          <a:latin typeface="+mj-ea"/>
                          <a:ea typeface="+mj-ea"/>
                        </a:rPr>
                        <a:t>更换周期（</a:t>
                      </a:r>
                      <a:r>
                        <a:rPr lang="en-US" sz="800" kern="100" dirty="0">
                          <a:effectLst/>
                          <a:latin typeface="+mj-ea"/>
                          <a:ea typeface="+mj-ea"/>
                        </a:rPr>
                        <a:t>d</a:t>
                      </a:r>
                      <a:r>
                        <a:rPr lang="zh-CN" sz="800" kern="100" dirty="0">
                          <a:effectLst/>
                          <a:latin typeface="+mj-ea"/>
                          <a:ea typeface="+mj-ea"/>
                        </a:rPr>
                        <a:t>）</a:t>
                      </a:r>
                      <a:endParaRPr lang="zh-CN" sz="800" kern="100" dirty="0">
                        <a:effectLst/>
                        <a:latin typeface="+mj-ea"/>
                        <a:ea typeface="+mj-ea"/>
                        <a:cs typeface="Times New Roman"/>
                      </a:endParaRPr>
                    </a:p>
                  </a:txBody>
                  <a:tcPr marL="15117" marR="15117" marT="0" marB="0" anchor="ctr"/>
                </a:tc>
                <a:tc>
                  <a:txBody>
                    <a:bodyPr/>
                    <a:lstStyle/>
                    <a:p>
                      <a:pPr indent="0" algn="ctr">
                        <a:spcAft>
                          <a:spcPts val="0"/>
                        </a:spcAft>
                      </a:pPr>
                      <a:r>
                        <a:rPr lang="zh-CN" sz="800" kern="100" dirty="0">
                          <a:effectLst/>
                          <a:latin typeface="+mj-ea"/>
                          <a:ea typeface="+mj-ea"/>
                        </a:rPr>
                        <a:t>备注</a:t>
                      </a:r>
                      <a:endParaRPr lang="zh-CN" sz="800" kern="100" dirty="0">
                        <a:effectLst/>
                        <a:latin typeface="+mj-ea"/>
                        <a:ea typeface="+mj-ea"/>
                        <a:cs typeface="Times New Roman"/>
                      </a:endParaRPr>
                    </a:p>
                  </a:txBody>
                  <a:tcPr marL="15117" marR="15117" marT="0" marB="0" anchor="ctr"/>
                </a:tc>
                <a:tc>
                  <a:txBody>
                    <a:bodyPr/>
                    <a:lstStyle/>
                    <a:p>
                      <a:pPr indent="0" algn="ctr">
                        <a:spcAft>
                          <a:spcPts val="0"/>
                        </a:spcAft>
                      </a:pPr>
                      <a:r>
                        <a:rPr lang="zh-CN" sz="800" kern="100" dirty="0">
                          <a:effectLst/>
                          <a:latin typeface="+mj-ea"/>
                          <a:ea typeface="+mj-ea"/>
                        </a:rPr>
                        <a:t>废液处理</a:t>
                      </a:r>
                      <a:endParaRPr lang="zh-CN" sz="800" kern="100" dirty="0">
                        <a:effectLst/>
                        <a:latin typeface="+mj-ea"/>
                        <a:ea typeface="+mj-ea"/>
                        <a:cs typeface="Times New Roman"/>
                      </a:endParaRPr>
                    </a:p>
                  </a:txBody>
                  <a:tcPr marL="15117" marR="15117" marT="0" marB="0" anchor="ctr"/>
                </a:tc>
                <a:tc>
                  <a:txBody>
                    <a:bodyPr/>
                    <a:lstStyle/>
                    <a:p>
                      <a:pPr indent="0" algn="ctr">
                        <a:spcAft>
                          <a:spcPts val="0"/>
                        </a:spcAft>
                      </a:pPr>
                      <a:r>
                        <a:rPr lang="zh-CN" sz="800" kern="100" dirty="0">
                          <a:effectLst/>
                          <a:latin typeface="+mj-ea"/>
                          <a:ea typeface="+mj-ea"/>
                        </a:rPr>
                        <a:t>纯水更换</a:t>
                      </a:r>
                      <a:endParaRPr lang="zh-CN" sz="800" kern="100" dirty="0">
                        <a:effectLst/>
                        <a:latin typeface="+mj-ea"/>
                        <a:ea typeface="+mj-ea"/>
                        <a:cs typeface="Times New Roman"/>
                      </a:endParaRPr>
                    </a:p>
                  </a:txBody>
                  <a:tcPr marL="15117" marR="15117" marT="0" marB="0" anchor="ctr"/>
                </a:tc>
                <a:extLst>
                  <a:ext uri="{0D108BD9-81ED-4DB2-BD59-A6C34878D82A}">
                    <a16:rowId xmlns:a16="http://schemas.microsoft.com/office/drawing/2014/main" xmlns="" val="10000"/>
                  </a:ext>
                </a:extLst>
              </a:tr>
              <a:tr h="131411">
                <a:tc rowSpan="24">
                  <a:txBody>
                    <a:bodyPr/>
                    <a:lstStyle/>
                    <a:p>
                      <a:pPr indent="0" algn="ctr">
                        <a:spcAft>
                          <a:spcPts val="0"/>
                        </a:spcAft>
                      </a:pPr>
                      <a:r>
                        <a:rPr lang="en-US" sz="800" kern="100" dirty="0" err="1">
                          <a:effectLst/>
                          <a:latin typeface="+mj-ea"/>
                          <a:ea typeface="+mj-ea"/>
                        </a:rPr>
                        <a:t>WetChem</a:t>
                      </a:r>
                      <a:endParaRPr lang="zh-CN" sz="800" kern="100" dirty="0">
                        <a:effectLst/>
                        <a:latin typeface="+mj-ea"/>
                        <a:ea typeface="+mj-ea"/>
                      </a:endParaRPr>
                    </a:p>
                    <a:p>
                      <a:pPr indent="0" algn="ctr">
                        <a:spcAft>
                          <a:spcPts val="0"/>
                        </a:spcAft>
                      </a:pPr>
                      <a:r>
                        <a:rPr lang="zh-CN" sz="800" kern="100" dirty="0">
                          <a:effectLst/>
                          <a:latin typeface="+mj-ea"/>
                          <a:ea typeface="+mj-ea"/>
                        </a:rPr>
                        <a:t>多参数</a:t>
                      </a:r>
                    </a:p>
                    <a:p>
                      <a:pPr indent="0" algn="ctr">
                        <a:spcAft>
                          <a:spcPts val="0"/>
                        </a:spcAft>
                      </a:pPr>
                      <a:r>
                        <a:rPr lang="zh-CN" sz="800" kern="100" dirty="0">
                          <a:effectLst/>
                          <a:latin typeface="+mj-ea"/>
                          <a:ea typeface="+mj-ea"/>
                        </a:rPr>
                        <a:t>分析仪</a:t>
                      </a:r>
                      <a:endParaRPr lang="zh-CN" sz="800" kern="100" dirty="0">
                        <a:effectLst/>
                        <a:latin typeface="+mj-ea"/>
                        <a:ea typeface="+mj-ea"/>
                        <a:cs typeface="Times New Roman"/>
                      </a:endParaRPr>
                    </a:p>
                  </a:txBody>
                  <a:tcPr marL="15117" marR="15117" marT="0" marB="0" anchor="ctr"/>
                </a:tc>
                <a:tc rowSpan="2">
                  <a:txBody>
                    <a:bodyPr/>
                    <a:lstStyle/>
                    <a:p>
                      <a:pPr indent="0" algn="ctr">
                        <a:spcAft>
                          <a:spcPts val="0"/>
                        </a:spcAft>
                      </a:pPr>
                      <a:r>
                        <a:rPr lang="zh-CN" sz="800" kern="100" dirty="0">
                          <a:effectLst/>
                          <a:latin typeface="+mj-ea"/>
                          <a:ea typeface="+mj-ea"/>
                        </a:rPr>
                        <a:t>盐酸萘乙二胺比色法</a:t>
                      </a:r>
                      <a:endParaRPr lang="zh-CN" sz="800" kern="100" dirty="0">
                        <a:effectLst/>
                        <a:latin typeface="+mj-ea"/>
                        <a:ea typeface="+mj-ea"/>
                        <a:cs typeface="Times New Roman"/>
                      </a:endParaRPr>
                    </a:p>
                  </a:txBody>
                  <a:tcPr marL="15117" marR="15117" marT="0" marB="0" anchor="ctr"/>
                </a:tc>
                <a:tc rowSpan="2">
                  <a:txBody>
                    <a:bodyPr/>
                    <a:lstStyle/>
                    <a:p>
                      <a:pPr indent="0" algn="ctr">
                        <a:spcAft>
                          <a:spcPts val="0"/>
                        </a:spcAft>
                      </a:pPr>
                      <a:r>
                        <a:rPr lang="zh-CN" sz="800" kern="100" dirty="0">
                          <a:effectLst/>
                          <a:latin typeface="+mj-ea"/>
                          <a:ea typeface="+mj-ea"/>
                        </a:rPr>
                        <a:t>亚硝氮</a:t>
                      </a:r>
                      <a:endParaRPr lang="zh-CN" sz="800" kern="100" dirty="0">
                        <a:effectLst/>
                        <a:latin typeface="+mj-ea"/>
                        <a:ea typeface="+mj-ea"/>
                        <a:cs typeface="Times New Roman"/>
                      </a:endParaRPr>
                    </a:p>
                  </a:txBody>
                  <a:tcPr marL="15117" marR="15117" marT="0" marB="0" anchor="ctr"/>
                </a:tc>
                <a:tc>
                  <a:txBody>
                    <a:bodyPr/>
                    <a:lstStyle/>
                    <a:p>
                      <a:pPr indent="0" algn="just">
                        <a:spcAft>
                          <a:spcPts val="0"/>
                        </a:spcAft>
                      </a:pPr>
                      <a:r>
                        <a:rPr lang="en-US" sz="800" kern="0">
                          <a:effectLst/>
                          <a:latin typeface="+mj-ea"/>
                          <a:ea typeface="+mj-ea"/>
                        </a:rPr>
                        <a:t>R1: </a:t>
                      </a:r>
                      <a:r>
                        <a:rPr lang="zh-CN" sz="800" kern="0">
                          <a:effectLst/>
                          <a:latin typeface="+mj-ea"/>
                          <a:ea typeface="+mj-ea"/>
                        </a:rPr>
                        <a:t>显色剂</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45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dirty="0">
                          <a:effectLst/>
                          <a:latin typeface="+mj-ea"/>
                          <a:ea typeface="+mj-ea"/>
                        </a:rPr>
                        <a:t>15</a:t>
                      </a:r>
                      <a:endParaRPr lang="zh-CN" sz="800" kern="100" dirty="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 </a:t>
                      </a:r>
                      <a:endParaRPr lang="zh-CN" sz="800" kern="100">
                        <a:effectLst/>
                        <a:latin typeface="+mj-ea"/>
                        <a:ea typeface="+mj-ea"/>
                        <a:cs typeface="Times New Roman"/>
                      </a:endParaRPr>
                    </a:p>
                  </a:txBody>
                  <a:tcPr marL="15117" marR="15117" marT="0" marB="0" anchor="ctr"/>
                </a:tc>
                <a:tc rowSpan="17">
                  <a:txBody>
                    <a:bodyPr/>
                    <a:lstStyle/>
                    <a:p>
                      <a:pPr indent="0" algn="ctr">
                        <a:spcAft>
                          <a:spcPts val="0"/>
                        </a:spcAft>
                      </a:pPr>
                      <a:r>
                        <a:rPr lang="en-US" sz="800" kern="100" dirty="0">
                          <a:effectLst/>
                          <a:latin typeface="+mj-ea"/>
                          <a:ea typeface="+mj-ea"/>
                        </a:rPr>
                        <a:t>15</a:t>
                      </a:r>
                      <a:endParaRPr lang="zh-CN" sz="800" kern="100" dirty="0">
                        <a:effectLst/>
                        <a:latin typeface="+mj-ea"/>
                        <a:ea typeface="+mj-ea"/>
                        <a:cs typeface="Times New Roman"/>
                      </a:endParaRPr>
                    </a:p>
                  </a:txBody>
                  <a:tcPr marL="15117" marR="15117" marT="0" marB="0" anchor="ctr"/>
                </a:tc>
                <a:tc rowSpan="17">
                  <a:txBody>
                    <a:bodyPr/>
                    <a:lstStyle/>
                    <a:p>
                      <a:pPr indent="0" algn="ctr">
                        <a:spcAft>
                          <a:spcPts val="0"/>
                        </a:spcAft>
                      </a:pPr>
                      <a:r>
                        <a:rPr lang="en-US" sz="800" kern="100" dirty="0">
                          <a:effectLst/>
                          <a:latin typeface="+mj-ea"/>
                          <a:ea typeface="+mj-ea"/>
                        </a:rPr>
                        <a:t>20</a:t>
                      </a:r>
                      <a:endParaRPr lang="zh-CN" sz="800" kern="100" dirty="0">
                        <a:effectLst/>
                        <a:latin typeface="+mj-ea"/>
                        <a:ea typeface="+mj-ea"/>
                        <a:cs typeface="Times New Roman"/>
                      </a:endParaRPr>
                    </a:p>
                  </a:txBody>
                  <a:tcPr marL="15117" marR="15117" marT="0" marB="0" anchor="ctr"/>
                </a:tc>
                <a:extLst>
                  <a:ext uri="{0D108BD9-81ED-4DB2-BD59-A6C34878D82A}">
                    <a16:rowId xmlns:a16="http://schemas.microsoft.com/office/drawing/2014/main" xmlns="" val="10001"/>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800" kern="100">
                          <a:effectLst/>
                          <a:latin typeface="+mj-ea"/>
                          <a:ea typeface="+mj-ea"/>
                        </a:rPr>
                        <a:t>标液：校准液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密封</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500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校准周期</a:t>
                      </a:r>
                      <a:r>
                        <a:rPr lang="en-US" sz="800" kern="100">
                          <a:effectLst/>
                          <a:latin typeface="+mj-ea"/>
                          <a:ea typeface="+mj-ea"/>
                        </a:rPr>
                        <a:t>30d</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2"/>
                  </a:ext>
                </a:extLst>
              </a:tr>
              <a:tr h="131411">
                <a:tc vMerge="1">
                  <a:txBody>
                    <a:bodyPr/>
                    <a:lstStyle/>
                    <a:p>
                      <a:endParaRPr lang="zh-CN" altLang="en-US"/>
                    </a:p>
                  </a:txBody>
                  <a:tcPr/>
                </a:tc>
                <a:tc rowSpan="3">
                  <a:txBody>
                    <a:bodyPr/>
                    <a:lstStyle/>
                    <a:p>
                      <a:pPr indent="0" algn="ctr">
                        <a:spcAft>
                          <a:spcPts val="0"/>
                        </a:spcAft>
                      </a:pPr>
                      <a:r>
                        <a:rPr lang="zh-CN" sz="800" kern="100">
                          <a:effectLst/>
                          <a:latin typeface="+mj-ea"/>
                          <a:ea typeface="+mj-ea"/>
                        </a:rPr>
                        <a:t>钼蓝法</a:t>
                      </a:r>
                      <a:endParaRPr lang="zh-CN" sz="800" kern="100">
                        <a:effectLst/>
                        <a:latin typeface="+mj-ea"/>
                        <a:ea typeface="+mj-ea"/>
                        <a:cs typeface="Times New Roman"/>
                      </a:endParaRPr>
                    </a:p>
                  </a:txBody>
                  <a:tcPr marL="15117" marR="15117" marT="0" marB="0" anchor="ctr"/>
                </a:tc>
                <a:tc rowSpan="3">
                  <a:txBody>
                    <a:bodyPr/>
                    <a:lstStyle/>
                    <a:p>
                      <a:pPr indent="0" algn="ctr">
                        <a:spcAft>
                          <a:spcPts val="0"/>
                        </a:spcAft>
                      </a:pPr>
                      <a:r>
                        <a:rPr lang="zh-CN" sz="800" kern="100" dirty="0">
                          <a:effectLst/>
                          <a:latin typeface="+mj-ea"/>
                          <a:ea typeface="+mj-ea"/>
                        </a:rPr>
                        <a:t>磷酸盐</a:t>
                      </a:r>
                      <a:endParaRPr lang="zh-CN" sz="800" kern="100" dirty="0">
                        <a:effectLst/>
                        <a:latin typeface="+mj-ea"/>
                        <a:ea typeface="+mj-ea"/>
                        <a:cs typeface="Times New Roman"/>
                      </a:endParaRPr>
                    </a:p>
                  </a:txBody>
                  <a:tcPr marL="15117" marR="15117" marT="0" marB="0" anchor="ctr"/>
                </a:tc>
                <a:tc>
                  <a:txBody>
                    <a:bodyPr/>
                    <a:lstStyle/>
                    <a:p>
                      <a:pPr indent="0" algn="just">
                        <a:spcAft>
                          <a:spcPts val="0"/>
                        </a:spcAft>
                      </a:pPr>
                      <a:r>
                        <a:rPr lang="en-US" sz="800" kern="100">
                          <a:effectLst/>
                          <a:latin typeface="+mj-ea"/>
                          <a:ea typeface="+mj-ea"/>
                        </a:rPr>
                        <a:t>R1:</a:t>
                      </a:r>
                      <a:r>
                        <a:rPr lang="zh-CN" sz="800" kern="100">
                          <a:effectLst/>
                          <a:latin typeface="+mj-ea"/>
                          <a:ea typeface="+mj-ea"/>
                        </a:rPr>
                        <a:t>显色剂</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45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dirty="0">
                          <a:effectLst/>
                          <a:latin typeface="+mj-ea"/>
                          <a:ea typeface="+mj-ea"/>
                        </a:rPr>
                        <a:t>30</a:t>
                      </a:r>
                      <a:endParaRPr lang="zh-CN" sz="800" kern="100" dirty="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 </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3"/>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800" kern="100">
                          <a:effectLst/>
                          <a:latin typeface="+mj-ea"/>
                          <a:ea typeface="+mj-ea"/>
                        </a:rPr>
                        <a:t>R2:</a:t>
                      </a:r>
                      <a:r>
                        <a:rPr lang="zh-CN" sz="800" kern="100">
                          <a:effectLst/>
                          <a:latin typeface="+mj-ea"/>
                          <a:ea typeface="+mj-ea"/>
                        </a:rPr>
                        <a:t>抗坏血酸溶液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marL="0" indent="0" algn="ctr" defTabSz="914400" rtl="0" eaLnBrk="1" latinLnBrk="0" hangingPunct="1">
                        <a:spcAft>
                          <a:spcPts val="0"/>
                        </a:spcAft>
                      </a:pPr>
                      <a:r>
                        <a:rPr lang="en-US" sz="800" kern="100" dirty="0">
                          <a:solidFill>
                            <a:schemeClr val="dk1"/>
                          </a:solidFill>
                          <a:effectLst/>
                          <a:latin typeface="+mj-ea"/>
                          <a:ea typeface="+mj-ea"/>
                          <a:cs typeface="+mn-cs"/>
                        </a:rPr>
                        <a:t>30</a:t>
                      </a:r>
                      <a:endParaRPr lang="zh-CN" sz="800" kern="100" dirty="0">
                        <a:solidFill>
                          <a:schemeClr val="dk1"/>
                        </a:solidFill>
                        <a:effectLst/>
                        <a:latin typeface="+mj-ea"/>
                        <a:ea typeface="+mj-ea"/>
                        <a:cs typeface="+mn-cs"/>
                      </a:endParaRPr>
                    </a:p>
                  </a:txBody>
                  <a:tcPr marL="15117" marR="15117" marT="0" marB="0" anchor="ctr"/>
                </a:tc>
                <a:tc>
                  <a:txBody>
                    <a:bodyPr/>
                    <a:lstStyle/>
                    <a:p>
                      <a:pPr indent="0" algn="ctr">
                        <a:spcAft>
                          <a:spcPts val="0"/>
                        </a:spcAft>
                      </a:pPr>
                      <a:r>
                        <a:rPr lang="en-US" sz="800" kern="100">
                          <a:effectLst/>
                          <a:latin typeface="+mj-ea"/>
                          <a:ea typeface="+mj-ea"/>
                        </a:rPr>
                        <a:t> </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4"/>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800" kern="100">
                          <a:effectLst/>
                          <a:latin typeface="+mj-ea"/>
                          <a:ea typeface="+mj-ea"/>
                        </a:rPr>
                        <a:t>标液：校准液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密封</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500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 </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dirty="0">
                          <a:effectLst/>
                          <a:latin typeface="+mj-ea"/>
                          <a:ea typeface="+mj-ea"/>
                        </a:rPr>
                        <a:t>校准周期</a:t>
                      </a:r>
                      <a:r>
                        <a:rPr lang="en-US" sz="800" kern="100" dirty="0">
                          <a:effectLst/>
                          <a:latin typeface="+mj-ea"/>
                          <a:ea typeface="+mj-ea"/>
                        </a:rPr>
                        <a:t>30d</a:t>
                      </a:r>
                      <a:endParaRPr lang="zh-CN" sz="800" kern="100" dirty="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5"/>
                  </a:ext>
                </a:extLst>
              </a:tr>
              <a:tr h="131411">
                <a:tc vMerge="1">
                  <a:txBody>
                    <a:bodyPr/>
                    <a:lstStyle/>
                    <a:p>
                      <a:endParaRPr lang="zh-CN" altLang="en-US"/>
                    </a:p>
                  </a:txBody>
                  <a:tcPr/>
                </a:tc>
                <a:tc rowSpan="2">
                  <a:txBody>
                    <a:bodyPr/>
                    <a:lstStyle/>
                    <a:p>
                      <a:pPr indent="0" algn="ctr">
                        <a:spcAft>
                          <a:spcPts val="0"/>
                        </a:spcAft>
                      </a:pPr>
                      <a:r>
                        <a:rPr lang="zh-CN" sz="800" kern="100">
                          <a:effectLst/>
                          <a:latin typeface="+mj-ea"/>
                          <a:ea typeface="+mj-ea"/>
                        </a:rPr>
                        <a:t>水杨酸钠法</a:t>
                      </a:r>
                      <a:endParaRPr lang="zh-CN" sz="800" kern="100">
                        <a:effectLst/>
                        <a:latin typeface="+mj-ea"/>
                        <a:ea typeface="+mj-ea"/>
                        <a:cs typeface="Times New Roman"/>
                      </a:endParaRPr>
                    </a:p>
                  </a:txBody>
                  <a:tcPr marL="15117" marR="15117" marT="0" marB="0" anchor="ctr"/>
                </a:tc>
                <a:tc rowSpan="2">
                  <a:txBody>
                    <a:bodyPr/>
                    <a:lstStyle/>
                    <a:p>
                      <a:pPr indent="0" algn="ctr">
                        <a:spcAft>
                          <a:spcPts val="0"/>
                        </a:spcAft>
                      </a:pPr>
                      <a:r>
                        <a:rPr lang="zh-CN" sz="800" kern="100" dirty="0">
                          <a:effectLst/>
                          <a:latin typeface="+mj-ea"/>
                          <a:ea typeface="+mj-ea"/>
                        </a:rPr>
                        <a:t>氨氮（淡）</a:t>
                      </a:r>
                      <a:endParaRPr lang="zh-CN" sz="800" kern="100" dirty="0">
                        <a:effectLst/>
                        <a:latin typeface="+mj-ea"/>
                        <a:ea typeface="+mj-ea"/>
                        <a:cs typeface="Times New Roman"/>
                      </a:endParaRPr>
                    </a:p>
                  </a:txBody>
                  <a:tcPr marL="15117" marR="15117" marT="0" marB="0" anchor="ctr"/>
                </a:tc>
                <a:tc>
                  <a:txBody>
                    <a:bodyPr/>
                    <a:lstStyle/>
                    <a:p>
                      <a:pPr indent="0" algn="just">
                        <a:spcAft>
                          <a:spcPts val="0"/>
                        </a:spcAft>
                      </a:pPr>
                      <a:r>
                        <a:rPr lang="en-US" sz="800" kern="100">
                          <a:effectLst/>
                          <a:latin typeface="+mj-ea"/>
                          <a:ea typeface="+mj-ea"/>
                        </a:rPr>
                        <a:t>R1</a:t>
                      </a:r>
                      <a:r>
                        <a:rPr lang="zh-CN" sz="800" kern="100">
                          <a:effectLst/>
                          <a:latin typeface="+mj-ea"/>
                          <a:ea typeface="+mj-ea"/>
                        </a:rPr>
                        <a:t>：水杨酸钠溶液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dirty="0">
                          <a:effectLst/>
                          <a:latin typeface="+mj-ea"/>
                          <a:ea typeface="+mj-ea"/>
                        </a:rPr>
                        <a:t>7</a:t>
                      </a:r>
                      <a:endParaRPr lang="zh-CN" sz="800" kern="100" dirty="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现用现配</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6"/>
                  </a:ext>
                </a:extLst>
              </a:tr>
              <a:tr h="26282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800" kern="100">
                          <a:effectLst/>
                          <a:latin typeface="+mj-ea"/>
                          <a:ea typeface="+mj-ea"/>
                        </a:rPr>
                        <a:t>R2</a:t>
                      </a:r>
                      <a:r>
                        <a:rPr lang="zh-CN" sz="800" kern="100">
                          <a:effectLst/>
                          <a:latin typeface="+mj-ea"/>
                          <a:ea typeface="+mj-ea"/>
                        </a:rPr>
                        <a:t>：二氯异三聚氰酸溶液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7</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现用现配</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7"/>
                  </a:ext>
                </a:extLst>
              </a:tr>
              <a:tr h="262822">
                <a:tc vMerge="1">
                  <a:txBody>
                    <a:bodyPr/>
                    <a:lstStyle/>
                    <a:p>
                      <a:endParaRPr lang="zh-CN" altLang="en-US"/>
                    </a:p>
                  </a:txBody>
                  <a:tcPr/>
                </a:tc>
                <a:tc rowSpan="3">
                  <a:txBody>
                    <a:bodyPr/>
                    <a:lstStyle/>
                    <a:p>
                      <a:pPr indent="0" algn="ctr">
                        <a:spcAft>
                          <a:spcPts val="0"/>
                        </a:spcAft>
                      </a:pPr>
                      <a:r>
                        <a:rPr lang="zh-CN" sz="800" kern="100">
                          <a:effectLst/>
                          <a:latin typeface="+mj-ea"/>
                          <a:ea typeface="+mj-ea"/>
                        </a:rPr>
                        <a:t>苯酚法</a:t>
                      </a:r>
                      <a:endParaRPr lang="zh-CN" sz="800" kern="100">
                        <a:effectLst/>
                        <a:latin typeface="+mj-ea"/>
                        <a:ea typeface="+mj-ea"/>
                        <a:cs typeface="Times New Roman"/>
                      </a:endParaRPr>
                    </a:p>
                  </a:txBody>
                  <a:tcPr marL="15117" marR="15117" marT="0" marB="0" anchor="ctr"/>
                </a:tc>
                <a:tc rowSpan="3">
                  <a:txBody>
                    <a:bodyPr/>
                    <a:lstStyle/>
                    <a:p>
                      <a:pPr indent="0" algn="ctr">
                        <a:spcAft>
                          <a:spcPts val="0"/>
                        </a:spcAft>
                      </a:pPr>
                      <a:r>
                        <a:rPr lang="zh-CN" sz="800" kern="100" dirty="0">
                          <a:effectLst/>
                          <a:latin typeface="+mj-ea"/>
                          <a:ea typeface="+mj-ea"/>
                        </a:rPr>
                        <a:t>氨氮（海）</a:t>
                      </a:r>
                      <a:endParaRPr lang="zh-CN" sz="800" kern="100" dirty="0">
                        <a:effectLst/>
                        <a:latin typeface="+mj-ea"/>
                        <a:ea typeface="+mj-ea"/>
                        <a:cs typeface="Times New Roman"/>
                      </a:endParaRPr>
                    </a:p>
                  </a:txBody>
                  <a:tcPr marL="15117" marR="15117" marT="0" marB="0" anchor="ctr"/>
                </a:tc>
                <a:tc>
                  <a:txBody>
                    <a:bodyPr/>
                    <a:lstStyle/>
                    <a:p>
                      <a:pPr indent="0" algn="just">
                        <a:spcAft>
                          <a:spcPts val="0"/>
                        </a:spcAft>
                      </a:pPr>
                      <a:r>
                        <a:rPr lang="en-US" sz="800" kern="100">
                          <a:effectLst/>
                          <a:latin typeface="+mj-ea"/>
                          <a:ea typeface="+mj-ea"/>
                        </a:rPr>
                        <a:t>R1</a:t>
                      </a:r>
                      <a:r>
                        <a:rPr lang="zh-CN" sz="800" kern="100">
                          <a:effectLst/>
                          <a:latin typeface="+mj-ea"/>
                          <a:ea typeface="+mj-ea"/>
                        </a:rPr>
                        <a:t>：苯酚和硝普钠溶液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7</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现用现配</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8"/>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800" kern="100">
                          <a:effectLst/>
                          <a:latin typeface="+mj-ea"/>
                          <a:ea typeface="+mj-ea"/>
                        </a:rPr>
                        <a:t>R2:</a:t>
                      </a:r>
                      <a:r>
                        <a:rPr lang="zh-CN" sz="800" kern="100">
                          <a:effectLst/>
                          <a:latin typeface="+mj-ea"/>
                          <a:ea typeface="+mj-ea"/>
                        </a:rPr>
                        <a:t>碱性氯溶液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7</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现用现配</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09"/>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800" kern="100">
                          <a:effectLst/>
                          <a:latin typeface="+mj-ea"/>
                          <a:ea typeface="+mj-ea"/>
                        </a:rPr>
                        <a:t>标液：氨氮校准液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密封冷藏</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500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校准周期</a:t>
                      </a:r>
                      <a:r>
                        <a:rPr lang="en-US" sz="800" kern="100">
                          <a:effectLst/>
                          <a:latin typeface="+mj-ea"/>
                          <a:ea typeface="+mj-ea"/>
                        </a:rPr>
                        <a:t>7d</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0"/>
                  </a:ext>
                </a:extLst>
              </a:tr>
              <a:tr h="131411">
                <a:tc vMerge="1">
                  <a:txBody>
                    <a:bodyPr/>
                    <a:lstStyle/>
                    <a:p>
                      <a:endParaRPr lang="zh-CN" altLang="en-US"/>
                    </a:p>
                  </a:txBody>
                  <a:tcPr/>
                </a:tc>
                <a:tc rowSpan="2">
                  <a:txBody>
                    <a:bodyPr/>
                    <a:lstStyle/>
                    <a:p>
                      <a:pPr indent="0" algn="ctr">
                        <a:spcAft>
                          <a:spcPts val="0"/>
                        </a:spcAft>
                      </a:pPr>
                      <a:r>
                        <a:rPr lang="zh-CN" sz="800" kern="100">
                          <a:effectLst/>
                          <a:latin typeface="+mj-ea"/>
                          <a:ea typeface="+mj-ea"/>
                        </a:rPr>
                        <a:t>二苯碳酰二肼比色法</a:t>
                      </a:r>
                      <a:endParaRPr lang="zh-CN" sz="800" kern="100">
                        <a:effectLst/>
                        <a:latin typeface="+mj-ea"/>
                        <a:ea typeface="+mj-ea"/>
                        <a:cs typeface="Times New Roman"/>
                      </a:endParaRPr>
                    </a:p>
                  </a:txBody>
                  <a:tcPr marL="15117" marR="15117" marT="0" marB="0" anchor="ctr"/>
                </a:tc>
                <a:tc rowSpan="2">
                  <a:txBody>
                    <a:bodyPr/>
                    <a:lstStyle/>
                    <a:p>
                      <a:pPr indent="0" algn="ctr">
                        <a:spcAft>
                          <a:spcPts val="0"/>
                        </a:spcAft>
                      </a:pPr>
                      <a:r>
                        <a:rPr lang="zh-CN" sz="800" kern="100">
                          <a:effectLst/>
                          <a:latin typeface="+mj-ea"/>
                          <a:ea typeface="+mj-ea"/>
                        </a:rPr>
                        <a:t>铬</a:t>
                      </a:r>
                      <a:endParaRPr lang="zh-CN" sz="800" kern="100">
                        <a:effectLst/>
                        <a:latin typeface="+mj-ea"/>
                        <a:ea typeface="+mj-ea"/>
                        <a:cs typeface="Times New Roman"/>
                      </a:endParaRPr>
                    </a:p>
                  </a:txBody>
                  <a:tcPr marL="15117" marR="15117" marT="0" marB="0" anchor="ctr"/>
                </a:tc>
                <a:tc>
                  <a:txBody>
                    <a:bodyPr/>
                    <a:lstStyle/>
                    <a:p>
                      <a:pPr indent="0" algn="just">
                        <a:spcAft>
                          <a:spcPts val="0"/>
                        </a:spcAft>
                      </a:pPr>
                      <a:r>
                        <a:rPr lang="en-US" sz="800" kern="100">
                          <a:effectLst/>
                          <a:latin typeface="+mj-ea"/>
                          <a:ea typeface="+mj-ea"/>
                        </a:rPr>
                        <a:t>R1:</a:t>
                      </a:r>
                      <a:r>
                        <a:rPr lang="zh-CN" sz="800" kern="100">
                          <a:effectLst/>
                          <a:latin typeface="+mj-ea"/>
                          <a:ea typeface="+mj-ea"/>
                        </a:rPr>
                        <a:t>显色剂</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45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 </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1"/>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800" kern="100">
                          <a:effectLst/>
                          <a:latin typeface="+mj-ea"/>
                          <a:ea typeface="+mj-ea"/>
                        </a:rPr>
                        <a:t>标液：六价铬校准液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密封</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500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校准周期</a:t>
                      </a:r>
                      <a:r>
                        <a:rPr lang="en-US" sz="800" kern="100">
                          <a:effectLst/>
                          <a:latin typeface="+mj-ea"/>
                          <a:ea typeface="+mj-ea"/>
                        </a:rPr>
                        <a:t>30d</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2"/>
                  </a:ext>
                </a:extLst>
              </a:tr>
              <a:tr h="131411">
                <a:tc vMerge="1">
                  <a:txBody>
                    <a:bodyPr/>
                    <a:lstStyle/>
                    <a:p>
                      <a:endParaRPr lang="zh-CN" altLang="en-US"/>
                    </a:p>
                  </a:txBody>
                  <a:tcPr/>
                </a:tc>
                <a:tc rowSpan="5">
                  <a:txBody>
                    <a:bodyPr/>
                    <a:lstStyle/>
                    <a:p>
                      <a:pPr indent="0" algn="ctr">
                        <a:spcAft>
                          <a:spcPts val="0"/>
                        </a:spcAft>
                      </a:pPr>
                      <a:r>
                        <a:rPr lang="zh-CN" sz="800" kern="100">
                          <a:effectLst/>
                          <a:latin typeface="+mj-ea"/>
                          <a:ea typeface="+mj-ea"/>
                        </a:rPr>
                        <a:t>铜试剂</a:t>
                      </a:r>
                    </a:p>
                    <a:p>
                      <a:pPr indent="0" algn="ctr">
                        <a:spcAft>
                          <a:spcPts val="0"/>
                        </a:spcAft>
                      </a:pPr>
                      <a:r>
                        <a:rPr lang="zh-CN" sz="800" kern="100">
                          <a:effectLst/>
                          <a:latin typeface="+mj-ea"/>
                          <a:ea typeface="+mj-ea"/>
                        </a:rPr>
                        <a:t>比色法</a:t>
                      </a:r>
                      <a:endParaRPr lang="zh-CN" sz="800" kern="100">
                        <a:effectLst/>
                        <a:latin typeface="+mj-ea"/>
                        <a:ea typeface="+mj-ea"/>
                        <a:cs typeface="Times New Roman"/>
                      </a:endParaRPr>
                    </a:p>
                  </a:txBody>
                  <a:tcPr marL="15117" marR="15117" marT="0" marB="0" anchor="ctr"/>
                </a:tc>
                <a:tc rowSpan="5">
                  <a:txBody>
                    <a:bodyPr/>
                    <a:lstStyle/>
                    <a:p>
                      <a:pPr indent="0" algn="ctr">
                        <a:spcAft>
                          <a:spcPts val="0"/>
                        </a:spcAft>
                      </a:pPr>
                      <a:r>
                        <a:rPr lang="zh-CN" sz="800" kern="100">
                          <a:effectLst/>
                          <a:latin typeface="+mj-ea"/>
                          <a:ea typeface="+mj-ea"/>
                        </a:rPr>
                        <a:t>铜</a:t>
                      </a:r>
                      <a:endParaRPr lang="zh-CN" sz="800" kern="100">
                        <a:effectLst/>
                        <a:latin typeface="+mj-ea"/>
                        <a:ea typeface="+mj-ea"/>
                        <a:cs typeface="Times New Roman"/>
                      </a:endParaRPr>
                    </a:p>
                  </a:txBody>
                  <a:tcPr marL="15117" marR="15117" marT="0" marB="0" anchor="ctr"/>
                </a:tc>
                <a:tc>
                  <a:txBody>
                    <a:bodyPr/>
                    <a:lstStyle/>
                    <a:p>
                      <a:pPr indent="0" algn="just">
                        <a:spcAft>
                          <a:spcPts val="0"/>
                        </a:spcAft>
                      </a:pPr>
                      <a:r>
                        <a:rPr lang="en-US" sz="800" kern="100">
                          <a:effectLst/>
                          <a:latin typeface="+mj-ea"/>
                          <a:ea typeface="+mj-ea"/>
                        </a:rPr>
                        <a:t>R1</a:t>
                      </a:r>
                      <a:r>
                        <a:rPr lang="zh-CN" sz="800" kern="0">
                          <a:effectLst/>
                          <a:latin typeface="+mj-ea"/>
                          <a:ea typeface="+mj-ea"/>
                        </a:rPr>
                        <a:t>盐酸</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180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0">
                          <a:effectLst/>
                          <a:latin typeface="+mj-ea"/>
                          <a:ea typeface="+mj-ea"/>
                        </a:rPr>
                        <a:t>密封冷</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 </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3"/>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800" kern="100">
                          <a:effectLst/>
                          <a:latin typeface="+mj-ea"/>
                          <a:ea typeface="+mj-ea"/>
                        </a:rPr>
                        <a:t>R2</a:t>
                      </a:r>
                      <a:r>
                        <a:rPr lang="zh-CN" sz="800" kern="0">
                          <a:effectLst/>
                          <a:latin typeface="+mj-ea"/>
                          <a:ea typeface="+mj-ea"/>
                        </a:rPr>
                        <a:t>盐酸羟胺</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45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现用现配</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4"/>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800" kern="100">
                          <a:effectLst/>
                          <a:latin typeface="+mj-ea"/>
                          <a:ea typeface="+mj-ea"/>
                        </a:rPr>
                        <a:t>R3</a:t>
                      </a:r>
                      <a:r>
                        <a:rPr lang="zh-CN" sz="800" kern="0">
                          <a:effectLst/>
                          <a:latin typeface="+mj-ea"/>
                          <a:ea typeface="+mj-ea"/>
                        </a:rPr>
                        <a:t>柠檬酸钠</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180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0">
                          <a:effectLst/>
                          <a:latin typeface="+mj-ea"/>
                          <a:ea typeface="+mj-ea"/>
                        </a:rPr>
                        <a:t>密封冷藏</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 </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5"/>
                  </a:ext>
                </a:extLst>
              </a:tr>
              <a:tr h="26282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800" kern="100">
                          <a:effectLst/>
                          <a:latin typeface="+mj-ea"/>
                          <a:ea typeface="+mj-ea"/>
                        </a:rPr>
                        <a:t>R4</a:t>
                      </a:r>
                      <a:r>
                        <a:rPr lang="zh-CN" sz="800" kern="100">
                          <a:effectLst/>
                          <a:latin typeface="+mj-ea"/>
                          <a:ea typeface="+mj-ea"/>
                        </a:rPr>
                        <a:t>：</a:t>
                      </a:r>
                      <a:r>
                        <a:rPr lang="zh-CN" sz="800" kern="0">
                          <a:effectLst/>
                          <a:latin typeface="+mj-ea"/>
                          <a:ea typeface="+mj-ea"/>
                        </a:rPr>
                        <a:t>浴铜灵二磺酸二钠</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45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现用现配</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6"/>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800" kern="100">
                          <a:effectLst/>
                          <a:latin typeface="+mj-ea"/>
                          <a:ea typeface="+mj-ea"/>
                        </a:rPr>
                        <a:t>标液</a:t>
                      </a:r>
                      <a:r>
                        <a:rPr lang="en-US" sz="800" kern="100">
                          <a:effectLst/>
                          <a:latin typeface="+mj-ea"/>
                          <a:ea typeface="+mj-ea"/>
                        </a:rPr>
                        <a:t>:</a:t>
                      </a:r>
                      <a:r>
                        <a:rPr lang="zh-CN" sz="800" kern="100">
                          <a:effectLst/>
                          <a:latin typeface="+mj-ea"/>
                          <a:ea typeface="+mj-ea"/>
                        </a:rPr>
                        <a:t>铜校准液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180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0">
                          <a:effectLst/>
                          <a:latin typeface="+mj-ea"/>
                          <a:ea typeface="+mj-ea"/>
                        </a:rPr>
                        <a:t>密封冷藏</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500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校准周期</a:t>
                      </a:r>
                      <a:r>
                        <a:rPr lang="en-US" sz="800" kern="100">
                          <a:effectLst/>
                          <a:latin typeface="+mj-ea"/>
                          <a:ea typeface="+mj-ea"/>
                        </a:rPr>
                        <a:t>30d</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7"/>
                  </a:ext>
                </a:extLst>
              </a:tr>
              <a:tr h="262822">
                <a:tc vMerge="1">
                  <a:txBody>
                    <a:bodyPr/>
                    <a:lstStyle/>
                    <a:p>
                      <a:endParaRPr lang="zh-CN" altLang="en-US"/>
                    </a:p>
                  </a:txBody>
                  <a:tcPr/>
                </a:tc>
                <a:tc rowSpan="2">
                  <a:txBody>
                    <a:bodyPr/>
                    <a:lstStyle/>
                    <a:p>
                      <a:pPr indent="0" algn="ctr">
                        <a:spcAft>
                          <a:spcPts val="0"/>
                        </a:spcAft>
                      </a:pPr>
                      <a:r>
                        <a:rPr lang="zh-CN" sz="800" kern="100">
                          <a:effectLst/>
                          <a:latin typeface="+mj-ea"/>
                          <a:ea typeface="+mj-ea"/>
                        </a:rPr>
                        <a:t>氟试剂比色法</a:t>
                      </a:r>
                      <a:endParaRPr lang="zh-CN" sz="800" kern="100">
                        <a:effectLst/>
                        <a:latin typeface="+mj-ea"/>
                        <a:ea typeface="+mj-ea"/>
                        <a:cs typeface="Times New Roman"/>
                      </a:endParaRPr>
                    </a:p>
                  </a:txBody>
                  <a:tcPr marL="15117" marR="15117" marT="0" marB="0" anchor="ctr"/>
                </a:tc>
                <a:tc rowSpan="2">
                  <a:txBody>
                    <a:bodyPr/>
                    <a:lstStyle/>
                    <a:p>
                      <a:pPr indent="0" algn="ctr">
                        <a:spcAft>
                          <a:spcPts val="0"/>
                        </a:spcAft>
                      </a:pPr>
                      <a:r>
                        <a:rPr lang="zh-CN" sz="800" kern="100">
                          <a:effectLst/>
                          <a:latin typeface="+mj-ea"/>
                          <a:ea typeface="+mj-ea"/>
                        </a:rPr>
                        <a:t>氟</a:t>
                      </a:r>
                      <a:endParaRPr lang="zh-CN" sz="800" kern="100">
                        <a:effectLst/>
                        <a:latin typeface="+mj-ea"/>
                        <a:ea typeface="+mj-ea"/>
                        <a:cs typeface="Times New Roman"/>
                      </a:endParaRPr>
                    </a:p>
                  </a:txBody>
                  <a:tcPr marL="15117" marR="15117" marT="0" marB="0" anchor="ctr"/>
                </a:tc>
                <a:tc>
                  <a:txBody>
                    <a:bodyPr/>
                    <a:lstStyle/>
                    <a:p>
                      <a:pPr indent="0" algn="just">
                        <a:spcAft>
                          <a:spcPts val="0"/>
                        </a:spcAft>
                      </a:pPr>
                      <a:r>
                        <a:rPr lang="en-US" sz="800" kern="100">
                          <a:effectLst/>
                          <a:latin typeface="+mj-ea"/>
                          <a:ea typeface="+mj-ea"/>
                        </a:rPr>
                        <a:t>R1:</a:t>
                      </a:r>
                      <a:r>
                        <a:rPr lang="zh-CN" sz="800" kern="100">
                          <a:effectLst/>
                          <a:latin typeface="+mj-ea"/>
                          <a:ea typeface="+mj-ea"/>
                        </a:rPr>
                        <a:t>储备液</a:t>
                      </a:r>
                      <a:r>
                        <a:rPr lang="en-US" sz="800" kern="100">
                          <a:effectLst/>
                          <a:latin typeface="+mj-ea"/>
                          <a:ea typeface="+mj-ea"/>
                        </a:rPr>
                        <a:t>1+2+3+</a:t>
                      </a:r>
                      <a:r>
                        <a:rPr lang="zh-CN" sz="800" kern="100">
                          <a:effectLst/>
                          <a:latin typeface="+mj-ea"/>
                          <a:ea typeface="+mj-ea"/>
                        </a:rPr>
                        <a:t>丙酮</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避光室温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7</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现用现对（紫色）</a:t>
                      </a:r>
                      <a:endParaRPr lang="zh-CN" sz="800" kern="100">
                        <a:effectLst/>
                        <a:latin typeface="+mj-ea"/>
                        <a:ea typeface="+mj-ea"/>
                        <a:cs typeface="Times New Roman"/>
                      </a:endParaRPr>
                    </a:p>
                  </a:txBody>
                  <a:tcPr marL="15117" marR="15117" marT="0" marB="0" anchor="ctr"/>
                </a:tc>
                <a:tc rowSpan="7">
                  <a:txBody>
                    <a:bodyPr/>
                    <a:lstStyle/>
                    <a:p>
                      <a:pPr indent="0" algn="ctr">
                        <a:spcAft>
                          <a:spcPts val="0"/>
                        </a:spcAft>
                      </a:pPr>
                      <a:r>
                        <a:rPr lang="en-US" sz="800" kern="100" dirty="0">
                          <a:effectLst/>
                          <a:latin typeface="+mj-ea"/>
                          <a:ea typeface="+mj-ea"/>
                        </a:rPr>
                        <a:t> </a:t>
                      </a:r>
                      <a:endParaRPr lang="zh-CN" sz="800" kern="100" dirty="0">
                        <a:effectLst/>
                        <a:latin typeface="+mj-ea"/>
                        <a:ea typeface="+mj-ea"/>
                        <a:cs typeface="Times New Roman"/>
                      </a:endParaRPr>
                    </a:p>
                  </a:txBody>
                  <a:tcPr marL="15117" marR="15117" marT="0" marB="0" anchor="ctr"/>
                </a:tc>
                <a:tc rowSpan="7">
                  <a:txBody>
                    <a:bodyPr/>
                    <a:lstStyle/>
                    <a:p>
                      <a:pPr indent="0" algn="ctr">
                        <a:spcAft>
                          <a:spcPts val="0"/>
                        </a:spcAft>
                      </a:pPr>
                      <a:r>
                        <a:rPr lang="en-US" sz="800" kern="100" dirty="0">
                          <a:effectLst/>
                          <a:latin typeface="+mj-ea"/>
                          <a:ea typeface="+mj-ea"/>
                        </a:rPr>
                        <a:t> </a:t>
                      </a:r>
                      <a:endParaRPr lang="zh-CN" sz="800" kern="100" dirty="0">
                        <a:effectLst/>
                        <a:latin typeface="+mj-ea"/>
                        <a:ea typeface="+mj-ea"/>
                        <a:cs typeface="Times New Roman"/>
                      </a:endParaRPr>
                    </a:p>
                  </a:txBody>
                  <a:tcPr marL="15117" marR="15117" marT="0" marB="0" anchor="ctr"/>
                </a:tc>
                <a:extLst>
                  <a:ext uri="{0D108BD9-81ED-4DB2-BD59-A6C34878D82A}">
                    <a16:rowId xmlns:a16="http://schemas.microsoft.com/office/drawing/2014/main" xmlns="" val="10018"/>
                  </a:ext>
                </a:extLst>
              </a:tr>
              <a:tr h="26282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800" kern="100">
                          <a:effectLst/>
                          <a:latin typeface="+mj-ea"/>
                          <a:ea typeface="+mj-ea"/>
                        </a:rPr>
                        <a:t>标液：氟校准液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90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聚乙烯瓶密封避光冷藏</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500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校准周期</a:t>
                      </a:r>
                      <a:r>
                        <a:rPr lang="en-US" sz="800" kern="100">
                          <a:effectLst/>
                          <a:latin typeface="+mj-ea"/>
                          <a:ea typeface="+mj-ea"/>
                        </a:rPr>
                        <a:t>7d</a:t>
                      </a:r>
                      <a:r>
                        <a:rPr lang="zh-CN" sz="800" kern="100">
                          <a:effectLst/>
                          <a:latin typeface="+mj-ea"/>
                          <a:ea typeface="+mj-ea"/>
                        </a:rPr>
                        <a:t>（周一）</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19"/>
                  </a:ext>
                </a:extLst>
              </a:tr>
              <a:tr h="131411">
                <a:tc vMerge="1">
                  <a:txBody>
                    <a:bodyPr/>
                    <a:lstStyle/>
                    <a:p>
                      <a:endParaRPr lang="zh-CN" altLang="en-US"/>
                    </a:p>
                  </a:txBody>
                  <a:tcPr/>
                </a:tc>
                <a:tc rowSpan="3">
                  <a:txBody>
                    <a:bodyPr/>
                    <a:lstStyle/>
                    <a:p>
                      <a:pPr indent="0" algn="ctr">
                        <a:spcAft>
                          <a:spcPts val="0"/>
                        </a:spcAft>
                      </a:pPr>
                      <a:r>
                        <a:rPr lang="zh-CN" sz="800" kern="100">
                          <a:effectLst/>
                          <a:latin typeface="+mj-ea"/>
                          <a:ea typeface="+mj-ea"/>
                        </a:rPr>
                        <a:t>锌试剂</a:t>
                      </a:r>
                    </a:p>
                    <a:p>
                      <a:pPr indent="0" algn="ctr">
                        <a:spcAft>
                          <a:spcPts val="0"/>
                        </a:spcAft>
                      </a:pPr>
                      <a:r>
                        <a:rPr lang="zh-CN" sz="800" kern="100">
                          <a:effectLst/>
                          <a:latin typeface="+mj-ea"/>
                          <a:ea typeface="+mj-ea"/>
                        </a:rPr>
                        <a:t>比色法</a:t>
                      </a:r>
                      <a:endParaRPr lang="zh-CN" sz="800" kern="100">
                        <a:effectLst/>
                        <a:latin typeface="+mj-ea"/>
                        <a:ea typeface="+mj-ea"/>
                        <a:cs typeface="Times New Roman"/>
                      </a:endParaRPr>
                    </a:p>
                  </a:txBody>
                  <a:tcPr marL="15117" marR="15117" marT="0" marB="0" anchor="ctr"/>
                </a:tc>
                <a:tc rowSpan="3">
                  <a:txBody>
                    <a:bodyPr/>
                    <a:lstStyle/>
                    <a:p>
                      <a:pPr indent="0" algn="ctr">
                        <a:spcAft>
                          <a:spcPts val="0"/>
                        </a:spcAft>
                      </a:pPr>
                      <a:r>
                        <a:rPr lang="zh-CN" sz="800" kern="100">
                          <a:effectLst/>
                          <a:latin typeface="+mj-ea"/>
                          <a:ea typeface="+mj-ea"/>
                        </a:rPr>
                        <a:t>锌</a:t>
                      </a:r>
                      <a:endParaRPr lang="zh-CN" sz="800" kern="100">
                        <a:effectLst/>
                        <a:latin typeface="+mj-ea"/>
                        <a:ea typeface="+mj-ea"/>
                        <a:cs typeface="Times New Roman"/>
                      </a:endParaRPr>
                    </a:p>
                  </a:txBody>
                  <a:tcPr marL="15117" marR="15117" marT="0" marB="0" anchor="ctr"/>
                </a:tc>
                <a:tc>
                  <a:txBody>
                    <a:bodyPr/>
                    <a:lstStyle/>
                    <a:p>
                      <a:pPr indent="0" algn="just">
                        <a:spcAft>
                          <a:spcPts val="0"/>
                        </a:spcAft>
                      </a:pPr>
                      <a:r>
                        <a:rPr lang="en-US" sz="800" kern="100">
                          <a:effectLst/>
                          <a:latin typeface="+mj-ea"/>
                          <a:ea typeface="+mj-ea"/>
                        </a:rPr>
                        <a:t>R1:</a:t>
                      </a:r>
                      <a:r>
                        <a:rPr lang="zh-CN" sz="800" kern="100">
                          <a:effectLst/>
                          <a:latin typeface="+mj-ea"/>
                          <a:ea typeface="+mj-ea"/>
                        </a:rPr>
                        <a:t>缓冲液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90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密封避光冷藏</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 </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20"/>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en-US" sz="800" kern="100">
                          <a:effectLst/>
                          <a:latin typeface="+mj-ea"/>
                          <a:ea typeface="+mj-ea"/>
                        </a:rPr>
                        <a:t>R2:</a:t>
                      </a:r>
                      <a:r>
                        <a:rPr lang="zh-CN" sz="800" kern="100">
                          <a:effectLst/>
                          <a:latin typeface="+mj-ea"/>
                          <a:ea typeface="+mj-ea"/>
                        </a:rPr>
                        <a:t>锌试剂</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45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 </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21"/>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800" kern="100">
                          <a:effectLst/>
                          <a:latin typeface="+mj-ea"/>
                          <a:ea typeface="+mj-ea"/>
                        </a:rPr>
                        <a:t>标液</a:t>
                      </a:r>
                      <a:r>
                        <a:rPr lang="en-US" sz="800" kern="100">
                          <a:effectLst/>
                          <a:latin typeface="+mj-ea"/>
                          <a:ea typeface="+mj-ea"/>
                        </a:rPr>
                        <a:t>:</a:t>
                      </a:r>
                      <a:r>
                        <a:rPr lang="zh-CN" sz="800" kern="100">
                          <a:effectLst/>
                          <a:latin typeface="+mj-ea"/>
                          <a:ea typeface="+mj-ea"/>
                        </a:rPr>
                        <a:t>锌校准液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180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密封避光冷藏</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500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校准周期</a:t>
                      </a:r>
                      <a:r>
                        <a:rPr lang="en-US" sz="800" kern="100">
                          <a:effectLst/>
                          <a:latin typeface="+mj-ea"/>
                          <a:ea typeface="+mj-ea"/>
                        </a:rPr>
                        <a:t>30d</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22"/>
                  </a:ext>
                </a:extLst>
              </a:tr>
              <a:tr h="262822">
                <a:tc vMerge="1">
                  <a:txBody>
                    <a:bodyPr/>
                    <a:lstStyle/>
                    <a:p>
                      <a:endParaRPr lang="zh-CN" altLang="en-US"/>
                    </a:p>
                  </a:txBody>
                  <a:tcPr/>
                </a:tc>
                <a:tc rowSpan="2">
                  <a:txBody>
                    <a:bodyPr/>
                    <a:lstStyle/>
                    <a:p>
                      <a:pPr indent="0" algn="ctr">
                        <a:spcAft>
                          <a:spcPts val="0"/>
                        </a:spcAft>
                      </a:pPr>
                      <a:r>
                        <a:rPr lang="zh-CN" sz="800" kern="100">
                          <a:effectLst/>
                          <a:latin typeface="+mj-ea"/>
                          <a:ea typeface="+mj-ea"/>
                        </a:rPr>
                        <a:t>邻菲罗啉比色法</a:t>
                      </a:r>
                      <a:endParaRPr lang="zh-CN" sz="800" kern="100">
                        <a:effectLst/>
                        <a:latin typeface="+mj-ea"/>
                        <a:ea typeface="+mj-ea"/>
                        <a:cs typeface="Times New Roman"/>
                      </a:endParaRPr>
                    </a:p>
                  </a:txBody>
                  <a:tcPr marL="15117" marR="15117" marT="0" marB="0" anchor="ctr"/>
                </a:tc>
                <a:tc rowSpan="2">
                  <a:txBody>
                    <a:bodyPr/>
                    <a:lstStyle/>
                    <a:p>
                      <a:pPr indent="0" algn="ctr">
                        <a:spcAft>
                          <a:spcPts val="0"/>
                        </a:spcAft>
                      </a:pPr>
                      <a:r>
                        <a:rPr lang="zh-CN" sz="800" kern="100" dirty="0">
                          <a:effectLst/>
                          <a:latin typeface="+mj-ea"/>
                          <a:ea typeface="+mj-ea"/>
                        </a:rPr>
                        <a:t>铁</a:t>
                      </a:r>
                      <a:endParaRPr lang="zh-CN" sz="800" kern="100" dirty="0">
                        <a:effectLst/>
                        <a:latin typeface="+mj-ea"/>
                        <a:ea typeface="+mj-ea"/>
                        <a:cs typeface="Times New Roman"/>
                      </a:endParaRPr>
                    </a:p>
                  </a:txBody>
                  <a:tcPr marL="15117" marR="15117" marT="0" marB="0" anchor="ctr"/>
                </a:tc>
                <a:tc>
                  <a:txBody>
                    <a:bodyPr/>
                    <a:lstStyle/>
                    <a:p>
                      <a:pPr indent="0" algn="just">
                        <a:spcAft>
                          <a:spcPts val="0"/>
                        </a:spcAft>
                      </a:pPr>
                      <a:r>
                        <a:rPr lang="en-US" sz="800" kern="100">
                          <a:effectLst/>
                          <a:latin typeface="+mj-ea"/>
                          <a:ea typeface="+mj-ea"/>
                        </a:rPr>
                        <a:t>R1:0.5</a:t>
                      </a:r>
                      <a:r>
                        <a:rPr lang="zh-CN" sz="800" kern="100">
                          <a:effectLst/>
                          <a:latin typeface="+mj-ea"/>
                          <a:ea typeface="+mj-ea"/>
                        </a:rPr>
                        <a:t>％邻菲啰啉溶液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45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常温</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15</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 </a:t>
                      </a:r>
                      <a:endParaRPr lang="zh-CN" sz="800" kern="10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23"/>
                  </a:ext>
                </a:extLst>
              </a:tr>
              <a:tr h="131411">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indent="0" algn="just">
                        <a:spcAft>
                          <a:spcPts val="0"/>
                        </a:spcAft>
                      </a:pPr>
                      <a:r>
                        <a:rPr lang="zh-CN" sz="800" kern="100">
                          <a:effectLst/>
                          <a:latin typeface="+mj-ea"/>
                          <a:ea typeface="+mj-ea"/>
                        </a:rPr>
                        <a:t>标液</a:t>
                      </a:r>
                      <a:r>
                        <a:rPr lang="en-US" sz="800" kern="100">
                          <a:effectLst/>
                          <a:latin typeface="+mj-ea"/>
                          <a:ea typeface="+mj-ea"/>
                        </a:rPr>
                        <a:t>:</a:t>
                      </a:r>
                      <a:r>
                        <a:rPr lang="zh-CN" sz="800" kern="100">
                          <a:effectLst/>
                          <a:latin typeface="+mj-ea"/>
                          <a:ea typeface="+mj-ea"/>
                        </a:rPr>
                        <a:t>铁校准液</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3</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a:effectLst/>
                          <a:latin typeface="+mj-ea"/>
                          <a:ea typeface="+mj-ea"/>
                        </a:rPr>
                        <a:t>密封</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500</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en-US" sz="800" kern="100">
                          <a:effectLst/>
                          <a:latin typeface="+mj-ea"/>
                          <a:ea typeface="+mj-ea"/>
                        </a:rPr>
                        <a:t>----</a:t>
                      </a:r>
                      <a:endParaRPr lang="zh-CN" sz="800" kern="100">
                        <a:effectLst/>
                        <a:latin typeface="+mj-ea"/>
                        <a:ea typeface="+mj-ea"/>
                        <a:cs typeface="Times New Roman"/>
                      </a:endParaRPr>
                    </a:p>
                  </a:txBody>
                  <a:tcPr marL="15117" marR="15117" marT="0" marB="0" anchor="ctr"/>
                </a:tc>
                <a:tc>
                  <a:txBody>
                    <a:bodyPr/>
                    <a:lstStyle/>
                    <a:p>
                      <a:pPr indent="0" algn="ctr">
                        <a:spcAft>
                          <a:spcPts val="0"/>
                        </a:spcAft>
                      </a:pPr>
                      <a:r>
                        <a:rPr lang="zh-CN" sz="800" kern="100" dirty="0">
                          <a:effectLst/>
                          <a:latin typeface="+mj-ea"/>
                          <a:ea typeface="+mj-ea"/>
                        </a:rPr>
                        <a:t>校准周期</a:t>
                      </a:r>
                      <a:r>
                        <a:rPr lang="en-US" sz="800" kern="100" dirty="0">
                          <a:effectLst/>
                          <a:latin typeface="+mj-ea"/>
                          <a:ea typeface="+mj-ea"/>
                        </a:rPr>
                        <a:t>30d</a:t>
                      </a:r>
                      <a:endParaRPr lang="zh-CN" sz="800" kern="100" dirty="0">
                        <a:effectLst/>
                        <a:latin typeface="+mj-ea"/>
                        <a:ea typeface="+mj-ea"/>
                        <a:cs typeface="Times New Roman"/>
                      </a:endParaRPr>
                    </a:p>
                  </a:txBody>
                  <a:tcPr marL="15117" marR="15117"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xmlns="" val="10024"/>
                  </a:ext>
                </a:extLst>
              </a:tr>
            </a:tbl>
          </a:graphicData>
        </a:graphic>
      </p:graphicFrame>
    </p:spTree>
    <p:extLst>
      <p:ext uri="{BB962C8B-B14F-4D97-AF65-F5344CB8AC3E}">
        <p14:creationId xmlns:p14="http://schemas.microsoft.com/office/powerpoint/2010/main" val="23149979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1059582"/>
            <a:ext cx="6768752" cy="1257300"/>
          </a:xfrm>
        </p:spPr>
        <p:txBody>
          <a:bodyPr>
            <a:normAutofit/>
          </a:bodyPr>
          <a:lstStyle/>
          <a:p>
            <a:r>
              <a:rPr lang="zh-CN" altLang="en-US" dirty="0" smtClean="0"/>
              <a:t>谢谢大家</a:t>
            </a:r>
            <a:r>
              <a:rPr lang="en-US" altLang="zh-CN" dirty="0" smtClean="0"/>
              <a:t>!</a:t>
            </a:r>
            <a:endParaRPr lang="zh-CN" altLang="en-US" dirty="0"/>
          </a:p>
        </p:txBody>
      </p:sp>
      <p:sp>
        <p:nvSpPr>
          <p:cNvPr id="3" name="文本占位符 2"/>
          <p:cNvSpPr>
            <a:spLocks noGrp="1"/>
          </p:cNvSpPr>
          <p:nvPr>
            <p:ph type="body" idx="1"/>
          </p:nvPr>
        </p:nvSpPr>
        <p:spPr/>
        <p:txBody>
          <a:bodyPr/>
          <a:lstStyle/>
          <a:p>
            <a:r>
              <a:rPr lang="zh-CN" altLang="en-US" dirty="0"/>
              <a:t>刘会</a:t>
            </a:r>
            <a:r>
              <a:rPr lang="zh-CN" altLang="en-US" dirty="0" smtClean="0"/>
              <a:t>欣   </a:t>
            </a:r>
            <a:r>
              <a:rPr lang="en-US" altLang="zh-CN" dirty="0" smtClean="0"/>
              <a:t>18630313760</a:t>
            </a:r>
            <a:endParaRPr lang="zh-CN" altLang="en-US" dirty="0"/>
          </a:p>
        </p:txBody>
      </p:sp>
    </p:spTree>
    <p:extLst>
      <p:ext uri="{BB962C8B-B14F-4D97-AF65-F5344CB8AC3E}">
        <p14:creationId xmlns:p14="http://schemas.microsoft.com/office/powerpoint/2010/main" val="3015580577"/>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sz="3600" dirty="0"/>
              <a:t>监测流程</a:t>
            </a:r>
          </a:p>
        </p:txBody>
      </p:sp>
      <p:pic>
        <p:nvPicPr>
          <p:cNvPr id="13" name="图片 17"/>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1331640" y="699542"/>
            <a:ext cx="5760641" cy="313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6366084"/>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3600" dirty="0"/>
              <a:t>监测参数</a:t>
            </a:r>
          </a:p>
        </p:txBody>
      </p:sp>
      <p:graphicFrame>
        <p:nvGraphicFramePr>
          <p:cNvPr id="6" name="表格 5"/>
          <p:cNvGraphicFramePr/>
          <p:nvPr>
            <p:extLst>
              <p:ext uri="{D42A27DB-BD31-4B8C-83A1-F6EECF244321}">
                <p14:modId xmlns:p14="http://schemas.microsoft.com/office/powerpoint/2010/main" val="1254494581"/>
              </p:ext>
            </p:extLst>
          </p:nvPr>
        </p:nvGraphicFramePr>
        <p:xfrm>
          <a:off x="899592" y="426314"/>
          <a:ext cx="3300366" cy="3513588"/>
        </p:xfrm>
        <a:graphic>
          <a:graphicData uri="http://schemas.openxmlformats.org/drawingml/2006/table">
            <a:tbl>
              <a:tblPr firstRow="1" bandRow="1">
                <a:tableStyleId>{5C22544A-7EE6-4342-B048-85BDC9FD1C3A}</a:tableStyleId>
              </a:tblPr>
              <a:tblGrid>
                <a:gridCol w="1722376">
                  <a:extLst>
                    <a:ext uri="{9D8B030D-6E8A-4147-A177-3AD203B41FA5}">
                      <a16:colId xmlns:a16="http://schemas.microsoft.com/office/drawing/2014/main" xmlns="" val="20000"/>
                    </a:ext>
                  </a:extLst>
                </a:gridCol>
                <a:gridCol w="1577990">
                  <a:extLst>
                    <a:ext uri="{9D8B030D-6E8A-4147-A177-3AD203B41FA5}">
                      <a16:colId xmlns:a16="http://schemas.microsoft.com/office/drawing/2014/main" xmlns="" val="20001"/>
                    </a:ext>
                  </a:extLst>
                </a:gridCol>
              </a:tblGrid>
              <a:tr h="292799">
                <a:tc>
                  <a:txBody>
                    <a:bodyPr/>
                    <a:lstStyle/>
                    <a:p>
                      <a:pPr algn="ctr">
                        <a:buNone/>
                      </a:pPr>
                      <a:r>
                        <a:rPr lang="zh-CN" altLang="en-US" sz="1200" dirty="0">
                          <a:latin typeface="+mj-ea"/>
                          <a:ea typeface="+mj-ea"/>
                        </a:rPr>
                        <a:t>分析仪器</a:t>
                      </a:r>
                    </a:p>
                  </a:txBody>
                  <a:tcPr anchor="ctr"/>
                </a:tc>
                <a:tc>
                  <a:txBody>
                    <a:bodyPr/>
                    <a:lstStyle/>
                    <a:p>
                      <a:pPr algn="ctr">
                        <a:buNone/>
                      </a:pPr>
                      <a:r>
                        <a:rPr lang="zh-CN" altLang="en-US" sz="1200" dirty="0">
                          <a:latin typeface="+mj-ea"/>
                          <a:ea typeface="+mj-ea"/>
                        </a:rPr>
                        <a:t>监测参数</a:t>
                      </a:r>
                    </a:p>
                  </a:txBody>
                  <a:tcPr anchor="ctr"/>
                </a:tc>
                <a:extLst>
                  <a:ext uri="{0D108BD9-81ED-4DB2-BD59-A6C34878D82A}">
                    <a16:rowId xmlns:a16="http://schemas.microsoft.com/office/drawing/2014/main" xmlns="" val="10000"/>
                  </a:ext>
                </a:extLst>
              </a:tr>
              <a:tr h="292799">
                <a:tc rowSpan="5">
                  <a:txBody>
                    <a:bodyPr/>
                    <a:lstStyle/>
                    <a:p>
                      <a:pPr algn="ctr">
                        <a:buNone/>
                      </a:pPr>
                      <a:r>
                        <a:rPr lang="zh-CN" altLang="en-US" sz="1200" dirty="0">
                          <a:latin typeface="+mj-ea"/>
                          <a:ea typeface="+mj-ea"/>
                        </a:rPr>
                        <a:t>水质五参数分析仪</a:t>
                      </a:r>
                    </a:p>
                  </a:txBody>
                  <a:tcPr anchor="ctr"/>
                </a:tc>
                <a:tc>
                  <a:txBody>
                    <a:bodyPr/>
                    <a:lstStyle/>
                    <a:p>
                      <a:pPr algn="ctr">
                        <a:buNone/>
                      </a:pPr>
                      <a:r>
                        <a:rPr lang="zh-CN" altLang="en-US" sz="1200" dirty="0">
                          <a:latin typeface="+mj-ea"/>
                          <a:ea typeface="+mj-ea"/>
                        </a:rPr>
                        <a:t>水温</a:t>
                      </a:r>
                    </a:p>
                  </a:txBody>
                  <a:tcPr anchor="ctr"/>
                </a:tc>
                <a:extLst>
                  <a:ext uri="{0D108BD9-81ED-4DB2-BD59-A6C34878D82A}">
                    <a16:rowId xmlns:a16="http://schemas.microsoft.com/office/drawing/2014/main" xmlns="" val="10001"/>
                  </a:ext>
                </a:extLst>
              </a:tr>
              <a:tr h="292799">
                <a:tc vMerge="1">
                  <a:txBody>
                    <a:bodyPr/>
                    <a:lstStyle/>
                    <a:p>
                      <a:endParaRPr lang="zh-CN"/>
                    </a:p>
                  </a:txBody>
                  <a:tcPr/>
                </a:tc>
                <a:tc>
                  <a:txBody>
                    <a:bodyPr/>
                    <a:lstStyle/>
                    <a:p>
                      <a:pPr algn="ctr">
                        <a:buNone/>
                      </a:pPr>
                      <a:r>
                        <a:rPr lang="en-US" altLang="zh-CN" sz="1200" dirty="0">
                          <a:latin typeface="+mj-ea"/>
                          <a:ea typeface="+mj-ea"/>
                        </a:rPr>
                        <a:t>pH</a:t>
                      </a:r>
                    </a:p>
                  </a:txBody>
                  <a:tcPr anchor="ctr"/>
                </a:tc>
                <a:extLst>
                  <a:ext uri="{0D108BD9-81ED-4DB2-BD59-A6C34878D82A}">
                    <a16:rowId xmlns:a16="http://schemas.microsoft.com/office/drawing/2014/main" xmlns="" val="10002"/>
                  </a:ext>
                </a:extLst>
              </a:tr>
              <a:tr h="292799">
                <a:tc vMerge="1">
                  <a:txBody>
                    <a:bodyPr/>
                    <a:lstStyle/>
                    <a:p>
                      <a:endParaRPr lang="zh-CN"/>
                    </a:p>
                  </a:txBody>
                  <a:tcPr/>
                </a:tc>
                <a:tc>
                  <a:txBody>
                    <a:bodyPr/>
                    <a:lstStyle/>
                    <a:p>
                      <a:pPr algn="ctr">
                        <a:buNone/>
                      </a:pPr>
                      <a:r>
                        <a:rPr lang="zh-CN" altLang="en-US" sz="1200" dirty="0">
                          <a:latin typeface="+mj-ea"/>
                          <a:ea typeface="+mj-ea"/>
                        </a:rPr>
                        <a:t>盐度</a:t>
                      </a:r>
                    </a:p>
                  </a:txBody>
                  <a:tcPr anchor="ctr"/>
                </a:tc>
                <a:extLst>
                  <a:ext uri="{0D108BD9-81ED-4DB2-BD59-A6C34878D82A}">
                    <a16:rowId xmlns:a16="http://schemas.microsoft.com/office/drawing/2014/main" xmlns="" val="10003"/>
                  </a:ext>
                </a:extLst>
              </a:tr>
              <a:tr h="292799">
                <a:tc vMerge="1">
                  <a:txBody>
                    <a:bodyPr/>
                    <a:lstStyle/>
                    <a:p>
                      <a:endParaRPr lang="zh-CN"/>
                    </a:p>
                  </a:txBody>
                  <a:tcPr/>
                </a:tc>
                <a:tc>
                  <a:txBody>
                    <a:bodyPr/>
                    <a:lstStyle/>
                    <a:p>
                      <a:pPr algn="ctr">
                        <a:buNone/>
                      </a:pPr>
                      <a:r>
                        <a:rPr lang="zh-CN" altLang="en-US" sz="1200" dirty="0">
                          <a:latin typeface="+mj-ea"/>
                          <a:ea typeface="+mj-ea"/>
                        </a:rPr>
                        <a:t>溶解氧</a:t>
                      </a:r>
                    </a:p>
                  </a:txBody>
                  <a:tcPr anchor="ctr"/>
                </a:tc>
                <a:extLst>
                  <a:ext uri="{0D108BD9-81ED-4DB2-BD59-A6C34878D82A}">
                    <a16:rowId xmlns:a16="http://schemas.microsoft.com/office/drawing/2014/main" xmlns="" val="10004"/>
                  </a:ext>
                </a:extLst>
              </a:tr>
              <a:tr h="292799">
                <a:tc vMerge="1">
                  <a:txBody>
                    <a:bodyPr/>
                    <a:lstStyle/>
                    <a:p>
                      <a:endParaRPr lang="zh-CN"/>
                    </a:p>
                  </a:txBody>
                  <a:tcPr/>
                </a:tc>
                <a:tc>
                  <a:txBody>
                    <a:bodyPr/>
                    <a:lstStyle/>
                    <a:p>
                      <a:pPr algn="ctr">
                        <a:buNone/>
                      </a:pPr>
                      <a:r>
                        <a:rPr lang="zh-CN" altLang="en-US" sz="1200" dirty="0">
                          <a:latin typeface="+mj-ea"/>
                          <a:ea typeface="+mj-ea"/>
                        </a:rPr>
                        <a:t>浊度</a:t>
                      </a:r>
                    </a:p>
                  </a:txBody>
                  <a:tcPr anchor="ctr"/>
                </a:tc>
                <a:extLst>
                  <a:ext uri="{0D108BD9-81ED-4DB2-BD59-A6C34878D82A}">
                    <a16:rowId xmlns:a16="http://schemas.microsoft.com/office/drawing/2014/main" xmlns="" val="10005"/>
                  </a:ext>
                </a:extLst>
              </a:tr>
              <a:tr h="292799">
                <a:tc rowSpan="2">
                  <a:txBody>
                    <a:bodyPr/>
                    <a:lstStyle/>
                    <a:p>
                      <a:pPr algn="ctr">
                        <a:buNone/>
                      </a:pPr>
                      <a:r>
                        <a:rPr lang="en-US" altLang="zh-CN" sz="1200" dirty="0">
                          <a:latin typeface="+mj-ea"/>
                          <a:ea typeface="+mj-ea"/>
                        </a:rPr>
                        <a:t>COD/TOC</a:t>
                      </a:r>
                      <a:r>
                        <a:rPr lang="zh-CN" altLang="en-US" sz="1200" dirty="0">
                          <a:latin typeface="+mj-ea"/>
                          <a:ea typeface="+mj-ea"/>
                        </a:rPr>
                        <a:t>监测仪</a:t>
                      </a:r>
                    </a:p>
                  </a:txBody>
                  <a:tcPr anchor="ctr"/>
                </a:tc>
                <a:tc>
                  <a:txBody>
                    <a:bodyPr/>
                    <a:lstStyle/>
                    <a:p>
                      <a:pPr algn="ctr">
                        <a:buNone/>
                      </a:pPr>
                      <a:r>
                        <a:rPr lang="en-US" altLang="zh-CN" sz="1200" dirty="0">
                          <a:latin typeface="+mj-ea"/>
                          <a:ea typeface="+mj-ea"/>
                        </a:rPr>
                        <a:t>COD</a:t>
                      </a:r>
                    </a:p>
                  </a:txBody>
                  <a:tcPr anchor="ctr"/>
                </a:tc>
                <a:extLst>
                  <a:ext uri="{0D108BD9-81ED-4DB2-BD59-A6C34878D82A}">
                    <a16:rowId xmlns:a16="http://schemas.microsoft.com/office/drawing/2014/main" xmlns="" val="10006"/>
                  </a:ext>
                </a:extLst>
              </a:tr>
              <a:tr h="292799">
                <a:tc vMerge="1">
                  <a:txBody>
                    <a:bodyPr/>
                    <a:lstStyle/>
                    <a:p>
                      <a:endParaRPr lang="zh-CN"/>
                    </a:p>
                  </a:txBody>
                  <a:tcPr/>
                </a:tc>
                <a:tc>
                  <a:txBody>
                    <a:bodyPr/>
                    <a:lstStyle/>
                    <a:p>
                      <a:pPr algn="ctr">
                        <a:buNone/>
                      </a:pPr>
                      <a:r>
                        <a:rPr lang="en-US" altLang="zh-CN" sz="1200" dirty="0">
                          <a:latin typeface="+mj-ea"/>
                          <a:ea typeface="+mj-ea"/>
                        </a:rPr>
                        <a:t>TOC</a:t>
                      </a:r>
                    </a:p>
                  </a:txBody>
                  <a:tcPr anchor="ctr"/>
                </a:tc>
                <a:extLst>
                  <a:ext uri="{0D108BD9-81ED-4DB2-BD59-A6C34878D82A}">
                    <a16:rowId xmlns:a16="http://schemas.microsoft.com/office/drawing/2014/main" xmlns="" val="10007"/>
                  </a:ext>
                </a:extLst>
              </a:tr>
              <a:tr h="292799">
                <a:tc rowSpan="2">
                  <a:txBody>
                    <a:bodyPr/>
                    <a:lstStyle/>
                    <a:p>
                      <a:pPr algn="ctr">
                        <a:buNone/>
                      </a:pPr>
                      <a:r>
                        <a:rPr lang="zh-CN" altLang="en-US" sz="1200">
                          <a:latin typeface="+mj-ea"/>
                          <a:ea typeface="+mj-ea"/>
                        </a:rPr>
                        <a:t>总氮</a:t>
                      </a:r>
                      <a:r>
                        <a:rPr lang="en-US" altLang="zh-CN" sz="1200">
                          <a:latin typeface="+mj-ea"/>
                          <a:ea typeface="+mj-ea"/>
                        </a:rPr>
                        <a:t>/</a:t>
                      </a:r>
                      <a:r>
                        <a:rPr lang="zh-CN" altLang="en-US" sz="1200">
                          <a:latin typeface="+mj-ea"/>
                          <a:ea typeface="+mj-ea"/>
                        </a:rPr>
                        <a:t>硝氮监测仪</a:t>
                      </a:r>
                    </a:p>
                  </a:txBody>
                  <a:tcPr anchor="ctr">
                    <a:solidFill>
                      <a:schemeClr val="accent6">
                        <a:lumMod val="20000"/>
                        <a:lumOff val="80000"/>
                      </a:schemeClr>
                    </a:solidFill>
                  </a:tcPr>
                </a:tc>
                <a:tc>
                  <a:txBody>
                    <a:bodyPr/>
                    <a:lstStyle/>
                    <a:p>
                      <a:pPr algn="ctr">
                        <a:buNone/>
                      </a:pPr>
                      <a:r>
                        <a:rPr lang="zh-CN" altLang="en-US" sz="1200" dirty="0">
                          <a:latin typeface="+mj-ea"/>
                          <a:ea typeface="+mj-ea"/>
                        </a:rPr>
                        <a:t>总氮</a:t>
                      </a:r>
                    </a:p>
                  </a:txBody>
                  <a:tcPr anchor="ctr"/>
                </a:tc>
                <a:extLst>
                  <a:ext uri="{0D108BD9-81ED-4DB2-BD59-A6C34878D82A}">
                    <a16:rowId xmlns:a16="http://schemas.microsoft.com/office/drawing/2014/main" xmlns="" val="10008"/>
                  </a:ext>
                </a:extLst>
              </a:tr>
              <a:tr h="292799">
                <a:tc vMerge="1">
                  <a:txBody>
                    <a:bodyPr/>
                    <a:lstStyle/>
                    <a:p>
                      <a:endParaRPr lang="zh-CN"/>
                    </a:p>
                  </a:txBody>
                  <a:tcPr/>
                </a:tc>
                <a:tc>
                  <a:txBody>
                    <a:bodyPr/>
                    <a:lstStyle/>
                    <a:p>
                      <a:pPr algn="ctr">
                        <a:buNone/>
                      </a:pPr>
                      <a:r>
                        <a:rPr lang="zh-CN" altLang="en-US" sz="1200" dirty="0">
                          <a:latin typeface="+mj-ea"/>
                          <a:ea typeface="+mj-ea"/>
                        </a:rPr>
                        <a:t>硝酸盐</a:t>
                      </a:r>
                      <a:r>
                        <a:rPr lang="en-US" altLang="zh-CN" sz="1200" dirty="0">
                          <a:latin typeface="+mj-ea"/>
                          <a:ea typeface="+mj-ea"/>
                        </a:rPr>
                        <a:t>-</a:t>
                      </a:r>
                      <a:r>
                        <a:rPr lang="zh-CN" altLang="en-US" sz="1200" dirty="0">
                          <a:latin typeface="+mj-ea"/>
                          <a:ea typeface="+mj-ea"/>
                        </a:rPr>
                        <a:t>氮</a:t>
                      </a:r>
                    </a:p>
                  </a:txBody>
                  <a:tcPr anchor="ctr"/>
                </a:tc>
                <a:extLst>
                  <a:ext uri="{0D108BD9-81ED-4DB2-BD59-A6C34878D82A}">
                    <a16:rowId xmlns:a16="http://schemas.microsoft.com/office/drawing/2014/main" xmlns="" val="10009"/>
                  </a:ext>
                </a:extLst>
              </a:tr>
              <a:tr h="292799">
                <a:tc>
                  <a:txBody>
                    <a:bodyPr/>
                    <a:lstStyle/>
                    <a:p>
                      <a:pPr algn="ctr">
                        <a:buNone/>
                      </a:pPr>
                      <a:r>
                        <a:rPr lang="zh-CN" altLang="en-US" sz="1200">
                          <a:latin typeface="+mj-ea"/>
                          <a:ea typeface="+mj-ea"/>
                        </a:rPr>
                        <a:t>总磷监测仪</a:t>
                      </a:r>
                    </a:p>
                  </a:txBody>
                  <a:tcPr anchor="ctr"/>
                </a:tc>
                <a:tc>
                  <a:txBody>
                    <a:bodyPr/>
                    <a:lstStyle/>
                    <a:p>
                      <a:pPr algn="ctr">
                        <a:buNone/>
                      </a:pPr>
                      <a:r>
                        <a:rPr lang="zh-CN" altLang="en-US" sz="1200" dirty="0">
                          <a:latin typeface="+mj-ea"/>
                          <a:ea typeface="+mj-ea"/>
                        </a:rPr>
                        <a:t>总磷</a:t>
                      </a:r>
                    </a:p>
                  </a:txBody>
                  <a:tcPr anchor="ctr"/>
                </a:tc>
                <a:extLst>
                  <a:ext uri="{0D108BD9-81ED-4DB2-BD59-A6C34878D82A}">
                    <a16:rowId xmlns:a16="http://schemas.microsoft.com/office/drawing/2014/main" xmlns="" val="10010"/>
                  </a:ext>
                </a:extLst>
              </a:tr>
              <a:tr h="292799">
                <a:tc>
                  <a:txBody>
                    <a:bodyPr/>
                    <a:lstStyle/>
                    <a:p>
                      <a:pPr algn="ctr">
                        <a:buNone/>
                      </a:pPr>
                      <a:r>
                        <a:rPr lang="zh-CN" altLang="en-US" sz="1200">
                          <a:latin typeface="+mj-ea"/>
                          <a:ea typeface="+mj-ea"/>
                        </a:rPr>
                        <a:t>硫化物监测仪</a:t>
                      </a:r>
                    </a:p>
                  </a:txBody>
                  <a:tcPr anchor="ctr"/>
                </a:tc>
                <a:tc>
                  <a:txBody>
                    <a:bodyPr/>
                    <a:lstStyle/>
                    <a:p>
                      <a:pPr algn="ctr">
                        <a:buNone/>
                      </a:pPr>
                      <a:r>
                        <a:rPr lang="zh-CN" altLang="en-US" sz="1200" dirty="0">
                          <a:latin typeface="+mj-ea"/>
                          <a:ea typeface="+mj-ea"/>
                        </a:rPr>
                        <a:t>硫化物</a:t>
                      </a:r>
                    </a:p>
                  </a:txBody>
                  <a:tcPr anchor="ctr"/>
                </a:tc>
                <a:extLst>
                  <a:ext uri="{0D108BD9-81ED-4DB2-BD59-A6C34878D82A}">
                    <a16:rowId xmlns:a16="http://schemas.microsoft.com/office/drawing/2014/main" xmlns="" val="10011"/>
                  </a:ext>
                </a:extLst>
              </a:tr>
            </a:tbl>
          </a:graphicData>
        </a:graphic>
      </p:graphicFrame>
      <p:graphicFrame>
        <p:nvGraphicFramePr>
          <p:cNvPr id="7" name="内容占位符 1"/>
          <p:cNvGraphicFramePr>
            <a:graphicFrameLocks/>
          </p:cNvGraphicFramePr>
          <p:nvPr>
            <p:extLst>
              <p:ext uri="{D42A27DB-BD31-4B8C-83A1-F6EECF244321}">
                <p14:modId xmlns:p14="http://schemas.microsoft.com/office/powerpoint/2010/main" val="4210949266"/>
              </p:ext>
            </p:extLst>
          </p:nvPr>
        </p:nvGraphicFramePr>
        <p:xfrm>
          <a:off x="4283968" y="426314"/>
          <a:ext cx="3960439" cy="3437904"/>
        </p:xfrm>
        <a:graphic>
          <a:graphicData uri="http://schemas.openxmlformats.org/drawingml/2006/table">
            <a:tbl>
              <a:tblPr firstRow="1" bandRow="1">
                <a:tableStyleId>{5C22544A-7EE6-4342-B048-85BDC9FD1C3A}</a:tableStyleId>
              </a:tblPr>
              <a:tblGrid>
                <a:gridCol w="1871897">
                  <a:extLst>
                    <a:ext uri="{9D8B030D-6E8A-4147-A177-3AD203B41FA5}">
                      <a16:colId xmlns:a16="http://schemas.microsoft.com/office/drawing/2014/main" xmlns="" val="20000"/>
                    </a:ext>
                  </a:extLst>
                </a:gridCol>
                <a:gridCol w="2088542">
                  <a:extLst>
                    <a:ext uri="{9D8B030D-6E8A-4147-A177-3AD203B41FA5}">
                      <a16:colId xmlns:a16="http://schemas.microsoft.com/office/drawing/2014/main" xmlns="" val="20001"/>
                    </a:ext>
                  </a:extLst>
                </a:gridCol>
              </a:tblGrid>
              <a:tr h="232797">
                <a:tc>
                  <a:txBody>
                    <a:bodyPr/>
                    <a:lstStyle/>
                    <a:p>
                      <a:pPr algn="ctr">
                        <a:buNone/>
                      </a:pPr>
                      <a:r>
                        <a:rPr lang="zh-CN" altLang="en-US" sz="1200" dirty="0">
                          <a:latin typeface="+mj-ea"/>
                          <a:ea typeface="+mj-ea"/>
                        </a:rPr>
                        <a:t>分析仪器</a:t>
                      </a:r>
                    </a:p>
                  </a:txBody>
                  <a:tcPr anchor="ctr"/>
                </a:tc>
                <a:tc>
                  <a:txBody>
                    <a:bodyPr/>
                    <a:lstStyle/>
                    <a:p>
                      <a:pPr algn="ctr">
                        <a:buNone/>
                      </a:pPr>
                      <a:r>
                        <a:rPr lang="zh-CN" altLang="en-US" sz="1200">
                          <a:latin typeface="+mj-ea"/>
                          <a:ea typeface="+mj-ea"/>
                        </a:rPr>
                        <a:t>监测参数</a:t>
                      </a:r>
                    </a:p>
                  </a:txBody>
                  <a:tcPr anchor="ctr"/>
                </a:tc>
                <a:extLst>
                  <a:ext uri="{0D108BD9-81ED-4DB2-BD59-A6C34878D82A}">
                    <a16:rowId xmlns:a16="http://schemas.microsoft.com/office/drawing/2014/main" xmlns="" val="10000"/>
                  </a:ext>
                </a:extLst>
              </a:tr>
              <a:tr h="419684">
                <a:tc>
                  <a:txBody>
                    <a:bodyPr/>
                    <a:lstStyle/>
                    <a:p>
                      <a:pPr algn="ctr">
                        <a:buNone/>
                      </a:pPr>
                      <a:r>
                        <a:rPr lang="zh-CN" altLang="en-US" sz="1200" dirty="0">
                          <a:latin typeface="+mj-ea"/>
                          <a:ea typeface="+mj-ea"/>
                        </a:rPr>
                        <a:t>总铅分析仪</a:t>
                      </a:r>
                    </a:p>
                  </a:txBody>
                  <a:tcPr anchor="ctr"/>
                </a:tc>
                <a:tc>
                  <a:txBody>
                    <a:bodyPr/>
                    <a:lstStyle/>
                    <a:p>
                      <a:pPr algn="ctr">
                        <a:buNone/>
                      </a:pPr>
                      <a:r>
                        <a:rPr lang="zh-CN" altLang="en-US" sz="1200" dirty="0">
                          <a:latin typeface="+mj-ea"/>
                          <a:ea typeface="+mj-ea"/>
                        </a:rPr>
                        <a:t>总铅</a:t>
                      </a:r>
                    </a:p>
                  </a:txBody>
                  <a:tcPr anchor="ctr"/>
                </a:tc>
                <a:extLst>
                  <a:ext uri="{0D108BD9-81ED-4DB2-BD59-A6C34878D82A}">
                    <a16:rowId xmlns:a16="http://schemas.microsoft.com/office/drawing/2014/main" xmlns="" val="10001"/>
                  </a:ext>
                </a:extLst>
              </a:tr>
              <a:tr h="290527">
                <a:tc rowSpan="8">
                  <a:txBody>
                    <a:bodyPr/>
                    <a:lstStyle/>
                    <a:p>
                      <a:pPr algn="ctr">
                        <a:buNone/>
                      </a:pPr>
                      <a:r>
                        <a:rPr lang="zh-CN" altLang="en-US" sz="1200" dirty="0">
                          <a:latin typeface="+mj-ea"/>
                          <a:ea typeface="+mj-ea"/>
                        </a:rPr>
                        <a:t>多参数在线化学分析</a:t>
                      </a:r>
                      <a:r>
                        <a:rPr lang="zh-CN" altLang="en-US" sz="1200" dirty="0" smtClean="0">
                          <a:latin typeface="+mj-ea"/>
                          <a:ea typeface="+mj-ea"/>
                        </a:rPr>
                        <a:t>仪（</a:t>
                      </a:r>
                      <a:r>
                        <a:rPr lang="zh-CN" altLang="en-US" sz="1200" dirty="0">
                          <a:latin typeface="+mj-ea"/>
                          <a:ea typeface="+mj-ea"/>
                        </a:rPr>
                        <a:t>间断）</a:t>
                      </a:r>
                    </a:p>
                  </a:txBody>
                  <a:tcPr anchor="ctr"/>
                </a:tc>
                <a:tc>
                  <a:txBody>
                    <a:bodyPr/>
                    <a:lstStyle/>
                    <a:p>
                      <a:pPr algn="ctr">
                        <a:buNone/>
                      </a:pPr>
                      <a:r>
                        <a:rPr lang="zh-CN" altLang="en-US" sz="1200" dirty="0">
                          <a:latin typeface="+mj-ea"/>
                          <a:ea typeface="+mj-ea"/>
                        </a:rPr>
                        <a:t>氨氮</a:t>
                      </a:r>
                    </a:p>
                  </a:txBody>
                  <a:tcPr anchor="ctr"/>
                </a:tc>
                <a:extLst>
                  <a:ext uri="{0D108BD9-81ED-4DB2-BD59-A6C34878D82A}">
                    <a16:rowId xmlns:a16="http://schemas.microsoft.com/office/drawing/2014/main" xmlns="" val="10002"/>
                  </a:ext>
                </a:extLst>
              </a:tr>
              <a:tr h="419684">
                <a:tc vMerge="1">
                  <a:txBody>
                    <a:bodyPr/>
                    <a:lstStyle/>
                    <a:p>
                      <a:endParaRPr lang="zh-CN"/>
                    </a:p>
                  </a:txBody>
                  <a:tcPr/>
                </a:tc>
                <a:tc>
                  <a:txBody>
                    <a:bodyPr/>
                    <a:lstStyle/>
                    <a:p>
                      <a:pPr algn="ctr">
                        <a:buNone/>
                      </a:pPr>
                      <a:r>
                        <a:rPr lang="zh-CN" altLang="en-US" sz="1200" dirty="0">
                          <a:latin typeface="+mj-ea"/>
                          <a:ea typeface="+mj-ea"/>
                        </a:rPr>
                        <a:t>亚硝酸盐</a:t>
                      </a:r>
                      <a:r>
                        <a:rPr lang="en-US" altLang="zh-CN" sz="1200" dirty="0">
                          <a:latin typeface="+mj-ea"/>
                          <a:ea typeface="+mj-ea"/>
                        </a:rPr>
                        <a:t>-</a:t>
                      </a:r>
                      <a:r>
                        <a:rPr lang="zh-CN" altLang="en-US" sz="1200" dirty="0">
                          <a:latin typeface="+mj-ea"/>
                          <a:ea typeface="+mj-ea"/>
                        </a:rPr>
                        <a:t>氮</a:t>
                      </a:r>
                    </a:p>
                  </a:txBody>
                  <a:tcPr anchor="ctr"/>
                </a:tc>
                <a:extLst>
                  <a:ext uri="{0D108BD9-81ED-4DB2-BD59-A6C34878D82A}">
                    <a16:rowId xmlns:a16="http://schemas.microsoft.com/office/drawing/2014/main" xmlns="" val="10003"/>
                  </a:ext>
                </a:extLst>
              </a:tr>
              <a:tr h="290527">
                <a:tc vMerge="1">
                  <a:txBody>
                    <a:bodyPr/>
                    <a:lstStyle/>
                    <a:p>
                      <a:endParaRPr lang="zh-CN"/>
                    </a:p>
                  </a:txBody>
                  <a:tcPr/>
                </a:tc>
                <a:tc>
                  <a:txBody>
                    <a:bodyPr/>
                    <a:lstStyle/>
                    <a:p>
                      <a:pPr algn="ctr">
                        <a:buNone/>
                      </a:pPr>
                      <a:r>
                        <a:rPr lang="zh-CN" altLang="en-US" sz="1200" dirty="0">
                          <a:latin typeface="+mj-ea"/>
                          <a:ea typeface="+mj-ea"/>
                        </a:rPr>
                        <a:t>磷酸盐</a:t>
                      </a:r>
                    </a:p>
                  </a:txBody>
                  <a:tcPr anchor="ctr"/>
                </a:tc>
                <a:extLst>
                  <a:ext uri="{0D108BD9-81ED-4DB2-BD59-A6C34878D82A}">
                    <a16:rowId xmlns:a16="http://schemas.microsoft.com/office/drawing/2014/main" xmlns="" val="10004"/>
                  </a:ext>
                </a:extLst>
              </a:tr>
              <a:tr h="290527">
                <a:tc vMerge="1">
                  <a:txBody>
                    <a:bodyPr/>
                    <a:lstStyle/>
                    <a:p>
                      <a:endParaRPr lang="zh-CN"/>
                    </a:p>
                  </a:txBody>
                  <a:tcPr/>
                </a:tc>
                <a:tc>
                  <a:txBody>
                    <a:bodyPr/>
                    <a:lstStyle/>
                    <a:p>
                      <a:pPr algn="ctr">
                        <a:buNone/>
                      </a:pPr>
                      <a:r>
                        <a:rPr lang="zh-CN" altLang="en-US" sz="1200" dirty="0">
                          <a:latin typeface="+mj-ea"/>
                          <a:ea typeface="+mj-ea"/>
                        </a:rPr>
                        <a:t>六价铬</a:t>
                      </a:r>
                    </a:p>
                  </a:txBody>
                  <a:tcPr anchor="ctr"/>
                </a:tc>
                <a:extLst>
                  <a:ext uri="{0D108BD9-81ED-4DB2-BD59-A6C34878D82A}">
                    <a16:rowId xmlns:a16="http://schemas.microsoft.com/office/drawing/2014/main" xmlns="" val="10005"/>
                  </a:ext>
                </a:extLst>
              </a:tr>
              <a:tr h="290527">
                <a:tc vMerge="1">
                  <a:txBody>
                    <a:bodyPr/>
                    <a:lstStyle/>
                    <a:p>
                      <a:endParaRPr lang="zh-CN"/>
                    </a:p>
                  </a:txBody>
                  <a:tcPr/>
                </a:tc>
                <a:tc>
                  <a:txBody>
                    <a:bodyPr/>
                    <a:lstStyle/>
                    <a:p>
                      <a:pPr algn="ctr">
                        <a:buNone/>
                      </a:pPr>
                      <a:r>
                        <a:rPr lang="zh-CN" altLang="en-US" sz="1200" dirty="0">
                          <a:latin typeface="+mj-ea"/>
                          <a:ea typeface="+mj-ea"/>
                        </a:rPr>
                        <a:t>铜离子</a:t>
                      </a:r>
                    </a:p>
                  </a:txBody>
                  <a:tcPr anchor="ctr"/>
                </a:tc>
                <a:extLst>
                  <a:ext uri="{0D108BD9-81ED-4DB2-BD59-A6C34878D82A}">
                    <a16:rowId xmlns:a16="http://schemas.microsoft.com/office/drawing/2014/main" xmlns="" val="10006"/>
                  </a:ext>
                </a:extLst>
              </a:tr>
              <a:tr h="290527">
                <a:tc vMerge="1">
                  <a:txBody>
                    <a:bodyPr/>
                    <a:lstStyle/>
                    <a:p>
                      <a:endParaRPr lang="zh-CN"/>
                    </a:p>
                  </a:txBody>
                  <a:tcPr/>
                </a:tc>
                <a:tc>
                  <a:txBody>
                    <a:bodyPr/>
                    <a:lstStyle/>
                    <a:p>
                      <a:pPr algn="ctr">
                        <a:buNone/>
                      </a:pPr>
                      <a:r>
                        <a:rPr lang="zh-CN" altLang="en-US" sz="1200" dirty="0">
                          <a:latin typeface="+mj-ea"/>
                          <a:ea typeface="+mj-ea"/>
                        </a:rPr>
                        <a:t>锌离子</a:t>
                      </a:r>
                    </a:p>
                  </a:txBody>
                  <a:tcPr anchor="ctr"/>
                </a:tc>
                <a:extLst>
                  <a:ext uri="{0D108BD9-81ED-4DB2-BD59-A6C34878D82A}">
                    <a16:rowId xmlns:a16="http://schemas.microsoft.com/office/drawing/2014/main" xmlns="" val="10007"/>
                  </a:ext>
                </a:extLst>
              </a:tr>
              <a:tr h="290527">
                <a:tc vMerge="1">
                  <a:txBody>
                    <a:bodyPr/>
                    <a:lstStyle/>
                    <a:p>
                      <a:endParaRPr lang="zh-CN"/>
                    </a:p>
                  </a:txBody>
                  <a:tcPr/>
                </a:tc>
                <a:tc>
                  <a:txBody>
                    <a:bodyPr/>
                    <a:lstStyle/>
                    <a:p>
                      <a:pPr algn="ctr">
                        <a:buNone/>
                      </a:pPr>
                      <a:r>
                        <a:rPr lang="zh-CN" altLang="en-US" sz="1200" dirty="0">
                          <a:latin typeface="+mj-ea"/>
                          <a:ea typeface="+mj-ea"/>
                          <a:sym typeface="+mn-ea"/>
                        </a:rPr>
                        <a:t>二价铁</a:t>
                      </a:r>
                    </a:p>
                  </a:txBody>
                  <a:tcPr anchor="ctr"/>
                </a:tc>
                <a:extLst>
                  <a:ext uri="{0D108BD9-81ED-4DB2-BD59-A6C34878D82A}">
                    <a16:rowId xmlns:a16="http://schemas.microsoft.com/office/drawing/2014/main" xmlns="" val="10008"/>
                  </a:ext>
                </a:extLst>
              </a:tr>
              <a:tr h="290527">
                <a:tc vMerge="1">
                  <a:txBody>
                    <a:bodyPr/>
                    <a:lstStyle/>
                    <a:p>
                      <a:endParaRPr lang="zh-CN"/>
                    </a:p>
                  </a:txBody>
                  <a:tcPr/>
                </a:tc>
                <a:tc>
                  <a:txBody>
                    <a:bodyPr/>
                    <a:lstStyle/>
                    <a:p>
                      <a:pPr algn="ctr">
                        <a:buNone/>
                      </a:pPr>
                      <a:r>
                        <a:rPr lang="zh-CN" altLang="en-US" sz="1200" dirty="0">
                          <a:latin typeface="+mj-ea"/>
                          <a:ea typeface="+mj-ea"/>
                          <a:sym typeface="+mn-ea"/>
                        </a:rPr>
                        <a:t>氟离子</a:t>
                      </a:r>
                    </a:p>
                  </a:txBody>
                  <a:tcPr anchor="ctr"/>
                </a:tc>
                <a:extLst>
                  <a:ext uri="{0D108BD9-81ED-4DB2-BD59-A6C34878D82A}">
                    <a16:rowId xmlns:a16="http://schemas.microsoft.com/office/drawing/2014/main" xmlns="" val="10009"/>
                  </a:ext>
                </a:extLst>
              </a:tr>
              <a:tr h="290527">
                <a:tc>
                  <a:txBody>
                    <a:bodyPr/>
                    <a:lstStyle/>
                    <a:p>
                      <a:pPr algn="ctr">
                        <a:buNone/>
                      </a:pPr>
                      <a:r>
                        <a:rPr lang="zh-CN" altLang="en-US" sz="1200" dirty="0">
                          <a:latin typeface="+mj-ea"/>
                          <a:ea typeface="+mj-ea"/>
                        </a:rPr>
                        <a:t>流量计</a:t>
                      </a:r>
                    </a:p>
                  </a:txBody>
                  <a:tcPr anchor="ctr">
                    <a:solidFill>
                      <a:schemeClr val="accent6">
                        <a:lumMod val="20000"/>
                        <a:lumOff val="80000"/>
                      </a:schemeClr>
                    </a:solidFill>
                  </a:tcPr>
                </a:tc>
                <a:tc>
                  <a:txBody>
                    <a:bodyPr/>
                    <a:lstStyle/>
                    <a:p>
                      <a:pPr algn="ctr">
                        <a:buNone/>
                      </a:pPr>
                      <a:r>
                        <a:rPr lang="zh-CN" altLang="en-US" sz="1200" dirty="0">
                          <a:latin typeface="+mj-ea"/>
                          <a:ea typeface="+mj-ea"/>
                        </a:rPr>
                        <a:t>流量</a:t>
                      </a:r>
                    </a:p>
                  </a:txBody>
                  <a:tcPr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2655716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管理系统</a:t>
            </a:r>
          </a:p>
        </p:txBody>
      </p:sp>
      <p:sp>
        <p:nvSpPr>
          <p:cNvPr id="3" name="内容占位符 2"/>
          <p:cNvSpPr txBox="1">
            <a:spLocks/>
          </p:cNvSpPr>
          <p:nvPr/>
        </p:nvSpPr>
        <p:spPr>
          <a:xfrm>
            <a:off x="755576" y="483519"/>
            <a:ext cx="2520280" cy="2574068"/>
          </a:xfrm>
          <a:prstGeom prst="rect">
            <a:avLst/>
          </a:prstGeom>
        </p:spPr>
        <p:txBody>
          <a:bodyPr>
            <a:noAutofit/>
          </a:bodyPr>
          <a:lstStyle>
            <a:lvl1pPr marL="243998" indent="-243998" algn="l" rtl="0" eaLnBrk="1" latinLnBrk="0" hangingPunct="1">
              <a:spcBef>
                <a:spcPts val="534"/>
              </a:spcBef>
              <a:buClr>
                <a:schemeClr val="accent2"/>
              </a:buClr>
              <a:buSzPct val="60000"/>
              <a:buFont typeface="Wingdings"/>
              <a:buChar char=""/>
              <a:defRPr kumimoji="0" sz="2200" kern="1200">
                <a:solidFill>
                  <a:schemeClr val="tx1"/>
                </a:solidFill>
                <a:latin typeface="+mn-lt"/>
                <a:ea typeface="+mn-ea"/>
                <a:cs typeface="+mn-cs"/>
              </a:defRPr>
            </a:lvl1pPr>
            <a:lvl2pPr marL="487997" indent="-209142" algn="l" rtl="0" eaLnBrk="1" latinLnBrk="0" hangingPunct="1">
              <a:spcBef>
                <a:spcPts val="419"/>
              </a:spcBef>
              <a:buClr>
                <a:schemeClr val="accent1"/>
              </a:buClr>
              <a:buSzPct val="70000"/>
              <a:buFont typeface="Wingdings 2"/>
              <a:buChar char=""/>
              <a:defRPr kumimoji="0" sz="2000" kern="1200">
                <a:solidFill>
                  <a:schemeClr val="tx1"/>
                </a:solidFill>
                <a:latin typeface="+mn-lt"/>
                <a:ea typeface="+mn-ea"/>
                <a:cs typeface="+mn-cs"/>
              </a:defRPr>
            </a:lvl2pPr>
            <a:lvl3pPr marL="697139" indent="-174285" algn="l" rtl="0" eaLnBrk="1" latinLnBrk="0" hangingPunct="1">
              <a:spcBef>
                <a:spcPts val="381"/>
              </a:spcBef>
              <a:buClr>
                <a:schemeClr val="accent2"/>
              </a:buClr>
              <a:buSzPct val="75000"/>
              <a:buFont typeface="Wingdings"/>
              <a:buChar char=""/>
              <a:defRPr kumimoji="0" sz="1800" kern="1200">
                <a:solidFill>
                  <a:schemeClr val="tx1"/>
                </a:solidFill>
                <a:latin typeface="+mn-lt"/>
                <a:ea typeface="+mn-ea"/>
                <a:cs typeface="+mn-cs"/>
              </a:defRPr>
            </a:lvl3pPr>
            <a:lvl4pPr marL="1045708" indent="-174285" algn="l" rtl="0" eaLnBrk="1" latinLnBrk="0" hangingPunct="1">
              <a:spcBef>
                <a:spcPts val="305"/>
              </a:spcBef>
              <a:buClr>
                <a:schemeClr val="accent3"/>
              </a:buClr>
              <a:buSzPct val="75000"/>
              <a:buFont typeface="Wingdings"/>
              <a:buChar char=""/>
              <a:defRPr kumimoji="0" sz="1500" kern="1200">
                <a:solidFill>
                  <a:schemeClr val="tx1"/>
                </a:solidFill>
                <a:latin typeface="+mn-lt"/>
                <a:ea typeface="+mn-ea"/>
                <a:cs typeface="+mn-cs"/>
              </a:defRPr>
            </a:lvl4pPr>
            <a:lvl5pPr marL="1394277" indent="-174285" algn="l" rtl="0" eaLnBrk="1" latinLnBrk="0" hangingPunct="1">
              <a:spcBef>
                <a:spcPts val="305"/>
              </a:spcBef>
              <a:buClr>
                <a:schemeClr val="accent4"/>
              </a:buClr>
              <a:buSzPct val="65000"/>
              <a:buFont typeface="Wingdings"/>
              <a:buChar char=""/>
              <a:defRPr kumimoji="0" sz="1500" kern="1200">
                <a:solidFill>
                  <a:schemeClr val="tx1"/>
                </a:solidFill>
                <a:latin typeface="+mn-lt"/>
                <a:ea typeface="+mn-ea"/>
                <a:cs typeface="+mn-cs"/>
              </a:defRPr>
            </a:lvl5pPr>
            <a:lvl6pPr marL="1603419" indent="-174285" algn="l" rtl="0" eaLnBrk="1" latinLnBrk="0" hangingPunct="1">
              <a:spcBef>
                <a:spcPct val="20000"/>
              </a:spcBef>
              <a:buClr>
                <a:schemeClr val="accent1"/>
              </a:buClr>
              <a:buFont typeface="Wingdings"/>
              <a:buChar char="§"/>
              <a:defRPr kumimoji="0" sz="1400" kern="1200" baseline="0">
                <a:solidFill>
                  <a:schemeClr val="tx1"/>
                </a:solidFill>
                <a:latin typeface="+mn-lt"/>
                <a:ea typeface="+mn-ea"/>
                <a:cs typeface="+mn-cs"/>
              </a:defRPr>
            </a:lvl6pPr>
            <a:lvl7pPr marL="1812560" indent="-174285" algn="l" rtl="0" eaLnBrk="1" latinLnBrk="0" hangingPunct="1">
              <a:spcBef>
                <a:spcPct val="20000"/>
              </a:spcBef>
              <a:buClr>
                <a:schemeClr val="accent2"/>
              </a:buClr>
              <a:buFont typeface="Wingdings"/>
              <a:buChar char="§"/>
              <a:defRPr kumimoji="0" sz="1400" kern="1200" baseline="0">
                <a:solidFill>
                  <a:schemeClr val="tx1"/>
                </a:solidFill>
                <a:latin typeface="+mn-lt"/>
                <a:ea typeface="+mn-ea"/>
                <a:cs typeface="+mn-cs"/>
              </a:defRPr>
            </a:lvl7pPr>
            <a:lvl8pPr marL="2021702" indent="-174285" algn="l" rtl="0" eaLnBrk="1" latinLnBrk="0" hangingPunct="1">
              <a:spcBef>
                <a:spcPct val="20000"/>
              </a:spcBef>
              <a:buClr>
                <a:schemeClr val="accent3"/>
              </a:buClr>
              <a:buFont typeface="Wingdings"/>
              <a:buChar char="§"/>
              <a:defRPr kumimoji="0" sz="1400" kern="1200" baseline="0">
                <a:solidFill>
                  <a:schemeClr val="tx1"/>
                </a:solidFill>
                <a:latin typeface="+mn-lt"/>
                <a:ea typeface="+mn-ea"/>
                <a:cs typeface="+mn-cs"/>
              </a:defRPr>
            </a:lvl8pPr>
            <a:lvl9pPr marL="2230843" indent="-174285" algn="l" rtl="0" eaLnBrk="1" latinLnBrk="0" hangingPunct="1">
              <a:spcBef>
                <a:spcPct val="20000"/>
              </a:spcBef>
              <a:buClr>
                <a:schemeClr val="accent4"/>
              </a:buClr>
              <a:buFont typeface="Wingdings"/>
              <a:buChar char="§"/>
              <a:defRPr kumimoji="0" sz="1400" kern="1200" baseline="0">
                <a:solidFill>
                  <a:schemeClr val="tx1"/>
                </a:solidFill>
                <a:latin typeface="+mn-lt"/>
                <a:ea typeface="+mn-ea"/>
                <a:cs typeface="+mn-cs"/>
              </a:defRPr>
            </a:lvl9pPr>
          </a:lstStyle>
          <a:p>
            <a:pPr>
              <a:lnSpc>
                <a:spcPct val="200000"/>
              </a:lnSpc>
            </a:pPr>
            <a:r>
              <a:rPr lang="zh-CN" altLang="zh-CN" sz="1100" dirty="0">
                <a:solidFill>
                  <a:schemeClr val="accent1">
                    <a:lumMod val="50000"/>
                  </a:schemeClr>
                </a:solidFill>
                <a:latin typeface="+mj-ea"/>
                <a:ea typeface="+mj-ea"/>
              </a:rPr>
              <a:t>陆源入海污染物在线监测信息监控管理平台通过对多源数据进行信息化处理，将陆源入海污染物监测信息数据模块化和数字化，结合数据模型的静、动态分析及地理信息系统技术手段，形成区域性的海洋陆源入海污染物管理及业务化应用服务系统</a:t>
            </a:r>
            <a:r>
              <a:rPr lang="zh-CN" altLang="en-US" sz="1100" dirty="0">
                <a:solidFill>
                  <a:schemeClr val="accent1">
                    <a:lumMod val="50000"/>
                  </a:schemeClr>
                </a:solidFill>
                <a:latin typeface="+mj-ea"/>
                <a:ea typeface="+mj-ea"/>
              </a:rPr>
              <a:t>。</a:t>
            </a:r>
            <a:endParaRPr lang="en-US" altLang="zh-CN" sz="1100" dirty="0">
              <a:solidFill>
                <a:schemeClr val="accent1">
                  <a:lumMod val="50000"/>
                </a:schemeClr>
              </a:solidFill>
              <a:latin typeface="+mj-ea"/>
              <a:ea typeface="+mj-ea"/>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08393" y="2296096"/>
            <a:ext cx="2348552" cy="1466261"/>
          </a:xfrm>
          <a:prstGeom prst="rect">
            <a:avLst/>
          </a:prstGeom>
          <a:noFill/>
          <a:ln w="9525">
            <a:noFill/>
          </a:ln>
        </p:spPr>
      </p:pic>
      <p:pic>
        <p:nvPicPr>
          <p:cNvPr id="5" name="图片 4"/>
          <p:cNvPicPr/>
          <p:nvPr/>
        </p:nvPicPr>
        <p:blipFill>
          <a:blip r:embed="rId3" cstate="print">
            <a:extLst>
              <a:ext uri="{28A0092B-C50C-407E-A947-70E740481C1C}">
                <a14:useLocalDpi xmlns:a14="http://schemas.microsoft.com/office/drawing/2010/main"/>
              </a:ext>
            </a:extLst>
          </a:blip>
          <a:stretch>
            <a:fillRect/>
          </a:stretch>
        </p:blipFill>
        <p:spPr>
          <a:xfrm>
            <a:off x="3347864" y="2283718"/>
            <a:ext cx="2544760" cy="1481480"/>
          </a:xfrm>
          <a:prstGeom prst="rect">
            <a:avLst/>
          </a:prstGeom>
        </p:spPr>
      </p:pic>
      <p:pic>
        <p:nvPicPr>
          <p:cNvPr id="6" name="图片 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12159" y="717762"/>
            <a:ext cx="2343865" cy="150180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347866" y="717762"/>
            <a:ext cx="2544758" cy="1501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074796"/>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356072396"/>
              </p:ext>
            </p:extLst>
          </p:nvPr>
        </p:nvGraphicFramePr>
        <p:xfrm>
          <a:off x="5004048" y="1395108"/>
          <a:ext cx="3312368" cy="2184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内容占位符 3"/>
          <p:cNvSpPr txBox="1">
            <a:spLocks/>
          </p:cNvSpPr>
          <p:nvPr/>
        </p:nvSpPr>
        <p:spPr>
          <a:xfrm>
            <a:off x="762000" y="1827156"/>
            <a:ext cx="4458072" cy="1152128"/>
          </a:xfrm>
          <a:prstGeom prst="rect">
            <a:avLst/>
          </a:prstGeom>
        </p:spPr>
        <p:txBody>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r>
              <a:rPr lang="zh-CN" altLang="en-US" sz="2000" dirty="0">
                <a:latin typeface="+mj-ea"/>
                <a:ea typeface="+mj-ea"/>
              </a:rPr>
              <a:t>下面从建设情况、应用服务平台、数据比对等方面给大家做一下汇报，有一些经验教训和大家一起分享。</a:t>
            </a:r>
          </a:p>
          <a:p>
            <a:endParaRPr lang="zh-CN" altLang="en-US" dirty="0"/>
          </a:p>
        </p:txBody>
      </p:sp>
    </p:spTree>
    <p:extLst>
      <p:ext uri="{BB962C8B-B14F-4D97-AF65-F5344CB8AC3E}">
        <p14:creationId xmlns:p14="http://schemas.microsoft.com/office/powerpoint/2010/main" val="273621569"/>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极目远眺">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972</TotalTime>
  <Words>3898</Words>
  <Application>Microsoft Office PowerPoint</Application>
  <PresentationFormat>全屏显示(16:9)</PresentationFormat>
  <Paragraphs>1117</Paragraphs>
  <Slides>57</Slides>
  <Notes>7</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57</vt:i4>
      </vt:variant>
    </vt:vector>
  </HeadingPairs>
  <TitlesOfParts>
    <vt:vector size="60" baseType="lpstr">
      <vt:lpstr>NewsPrint</vt:lpstr>
      <vt:lpstr>Visio.Drawing.11</vt:lpstr>
      <vt:lpstr>Visio</vt:lpstr>
      <vt:lpstr>秦皇岛海域陆源污染在线监测系统</vt:lpstr>
      <vt:lpstr>简介</vt:lpstr>
      <vt:lpstr>简介</vt:lpstr>
      <vt:lpstr>PowerPoint 演示文稿</vt:lpstr>
      <vt:lpstr>监测站房</vt:lpstr>
      <vt:lpstr>监测流程</vt:lpstr>
      <vt:lpstr>监测参数</vt:lpstr>
      <vt:lpstr>管理系统</vt:lpstr>
      <vt:lpstr>PowerPoint 演示文稿</vt:lpstr>
      <vt:lpstr>项目建设情况</vt:lpstr>
      <vt:lpstr>建设情况-前期调查</vt:lpstr>
      <vt:lpstr>建设情况-选址论证</vt:lpstr>
      <vt:lpstr>PowerPoint 演示文稿</vt:lpstr>
      <vt:lpstr>PowerPoint 演示文稿</vt:lpstr>
      <vt:lpstr>PowerPoint 演示文稿</vt:lpstr>
      <vt:lpstr>PowerPoint 演示文稿</vt:lpstr>
      <vt:lpstr>PowerPoint 演示文稿</vt:lpstr>
      <vt:lpstr>在线监测系统</vt:lpstr>
      <vt:lpstr>PowerPoint 演示文稿</vt:lpstr>
      <vt:lpstr>中央控制系统</vt:lpstr>
      <vt:lpstr>采配水系统</vt:lpstr>
      <vt:lpstr>PowerPoint 演示文稿</vt:lpstr>
      <vt:lpstr>PowerPoint 演示文稿</vt:lpstr>
      <vt:lpstr>监测流程</vt:lpstr>
      <vt:lpstr>在线监测仪器</vt:lpstr>
      <vt:lpstr>流量监控系统        </vt:lpstr>
      <vt:lpstr>安全监控系统</vt:lpstr>
      <vt:lpstr>应用服务平台</vt:lpstr>
      <vt:lpstr>应用服务平台定义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数据比对和应用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秦皇岛陆源污染在线监测系统</dc:title>
  <dc:creator>zjb</dc:creator>
  <cp:lastModifiedBy>Admin</cp:lastModifiedBy>
  <cp:revision>79</cp:revision>
  <dcterms:created xsi:type="dcterms:W3CDTF">2017-10-21T08:09:47Z</dcterms:created>
  <dcterms:modified xsi:type="dcterms:W3CDTF">2017-10-31T06:29:16Z</dcterms:modified>
</cp:coreProperties>
</file>